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5"/>
  </p:notesMasterIdLst>
  <p:sldIdLst>
    <p:sldId id="271" r:id="rId5"/>
    <p:sldId id="272" r:id="rId6"/>
    <p:sldId id="294" r:id="rId7"/>
    <p:sldId id="296" r:id="rId8"/>
    <p:sldId id="295" r:id="rId9"/>
    <p:sldId id="303" r:id="rId10"/>
    <p:sldId id="302" r:id="rId11"/>
    <p:sldId id="304" r:id="rId12"/>
    <p:sldId id="297" r:id="rId13"/>
    <p:sldId id="305" r:id="rId14"/>
  </p:sldIdLst>
  <p:sldSz cx="12192000" cy="6858000"/>
  <p:notesSz cx="6858000" cy="9144000"/>
  <p:defaultTextStyle>
    <a:defPPr>
      <a:defRPr lang="en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25" userDrawn="1">
          <p15:clr>
            <a:srgbClr val="A4A3A4"/>
          </p15:clr>
        </p15:guide>
        <p15:guide id="4" pos="1209" userDrawn="1">
          <p15:clr>
            <a:srgbClr val="A4A3A4"/>
          </p15:clr>
        </p15:guide>
        <p15:guide id="5" pos="2955" userDrawn="1">
          <p15:clr>
            <a:srgbClr val="A4A3A4"/>
          </p15:clr>
        </p15:guide>
        <p15:guide id="6" pos="2071" userDrawn="1">
          <p15:clr>
            <a:srgbClr val="A4A3A4"/>
          </p15:clr>
        </p15:guide>
        <p15:guide id="9" pos="3840" userDrawn="1">
          <p15:clr>
            <a:srgbClr val="A4A3A4"/>
          </p15:clr>
        </p15:guide>
        <p15:guide id="10" pos="4702" userDrawn="1">
          <p15:clr>
            <a:srgbClr val="A4A3A4"/>
          </p15:clr>
        </p15:guide>
        <p15:guide id="11" pos="5586" userDrawn="1">
          <p15:clr>
            <a:srgbClr val="A4A3A4"/>
          </p15:clr>
        </p15:guide>
        <p15:guide id="12" pos="7333" userDrawn="1">
          <p15:clr>
            <a:srgbClr val="A4A3A4"/>
          </p15:clr>
        </p15:guide>
        <p15:guide id="13" orient="horz" pos="3952" userDrawn="1">
          <p15:clr>
            <a:srgbClr val="A4A3A4"/>
          </p15:clr>
        </p15:guide>
        <p15:guide id="15" pos="6471" userDrawn="1">
          <p15:clr>
            <a:srgbClr val="A4A3A4"/>
          </p15:clr>
        </p15:guide>
        <p15:guide id="16" orient="horz" pos="91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Кутьков Юрий Юрьевич" initials="КЮЮ" lastIdx="4" clrIdx="0">
    <p:extLst>
      <p:ext uri="{19B8F6BF-5375-455C-9EA6-DF929625EA0E}">
        <p15:presenceInfo xmlns:p15="http://schemas.microsoft.com/office/powerpoint/2012/main" userId="S::ykutkov@hse.ru::45dbd1ed-eea1-4925-9fa4-5001421b49da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F2C68"/>
    <a:srgbClr val="000000"/>
    <a:srgbClr val="244999"/>
    <a:srgbClr val="102D69"/>
    <a:srgbClr val="029C63"/>
    <a:srgbClr val="96628C"/>
    <a:srgbClr val="11A0D7"/>
    <a:srgbClr val="E61F3D"/>
    <a:srgbClr val="CD5A5A"/>
    <a:srgbClr val="FFD7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123" autoAdjust="0"/>
    <p:restoredTop sz="94694"/>
  </p:normalViewPr>
  <p:slideViewPr>
    <p:cSldViewPr snapToGrid="0" snapToObjects="1">
      <p:cViewPr varScale="1">
        <p:scale>
          <a:sx n="152" d="100"/>
          <a:sy n="152" d="100"/>
        </p:scale>
        <p:origin x="1116" y="132"/>
      </p:cViewPr>
      <p:guideLst>
        <p:guide pos="325"/>
        <p:guide pos="1209"/>
        <p:guide pos="2955"/>
        <p:guide pos="2071"/>
        <p:guide pos="3840"/>
        <p:guide pos="4702"/>
        <p:guide pos="5586"/>
        <p:guide pos="7333"/>
        <p:guide orient="horz" pos="3952"/>
        <p:guide pos="6471"/>
        <p:guide orient="horz" pos="91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napToObjects="1">
      <p:cViewPr varScale="1">
        <p:scale>
          <a:sx n="134" d="100"/>
          <a:sy n="134" d="100"/>
        </p:scale>
        <p:origin x="3648" y="1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R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261BF4-8B2C-784B-9959-B59A059012C3}" type="datetimeFigureOut">
              <a:rPr lang="en-RU" smtClean="0"/>
              <a:t>11/25/2025</a:t>
            </a:fld>
            <a:endParaRPr lang="en-R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R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748903-8EB5-294E-A216-6B54B0368783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7316809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бложка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8" descr="A blue circle with white text&#10;&#10;Description automatically generated with low confidence">
            <a:extLst>
              <a:ext uri="{FF2B5EF4-FFF2-40B4-BE49-F238E27FC236}">
                <a16:creationId xmlns:a16="http://schemas.microsoft.com/office/drawing/2014/main" id="{BA292C80-0DA8-194A-9A66-279048FA2A5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13859" y="962173"/>
            <a:ext cx="886499" cy="886499"/>
          </a:xfrm>
          <a:prstGeom prst="rect">
            <a:avLst/>
          </a:prstGeom>
        </p:spPr>
      </p:pic>
      <p:cxnSp>
        <p:nvCxnSpPr>
          <p:cNvPr id="11" name="Straight Connector 48">
            <a:extLst>
              <a:ext uri="{FF2B5EF4-FFF2-40B4-BE49-F238E27FC236}">
                <a16:creationId xmlns:a16="http://schemas.microsoft.com/office/drawing/2014/main" id="{313EF906-5BAC-0141-A198-076E155DF9E2}"/>
              </a:ext>
            </a:extLst>
          </p:cNvPr>
          <p:cNvCxnSpPr>
            <a:cxnSpLocks/>
          </p:cNvCxnSpPr>
          <p:nvPr userDrawn="1"/>
        </p:nvCxnSpPr>
        <p:spPr>
          <a:xfrm>
            <a:off x="6090212" y="985336"/>
            <a:ext cx="0" cy="840173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50">
            <a:extLst>
              <a:ext uri="{FF2B5EF4-FFF2-40B4-BE49-F238E27FC236}">
                <a16:creationId xmlns:a16="http://schemas.microsoft.com/office/drawing/2014/main" id="{61206A97-26F2-E646-8775-9928FEF465B5}"/>
              </a:ext>
            </a:extLst>
          </p:cNvPr>
          <p:cNvCxnSpPr>
            <a:cxnSpLocks/>
          </p:cNvCxnSpPr>
          <p:nvPr userDrawn="1"/>
        </p:nvCxnSpPr>
        <p:spPr>
          <a:xfrm>
            <a:off x="8642581" y="985336"/>
            <a:ext cx="0" cy="840173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51">
            <a:extLst>
              <a:ext uri="{FF2B5EF4-FFF2-40B4-BE49-F238E27FC236}">
                <a16:creationId xmlns:a16="http://schemas.microsoft.com/office/drawing/2014/main" id="{28E0E5F6-C1CA-9B41-B1DB-6E4FB509084D}"/>
              </a:ext>
            </a:extLst>
          </p:cNvPr>
          <p:cNvCxnSpPr>
            <a:cxnSpLocks/>
          </p:cNvCxnSpPr>
          <p:nvPr userDrawn="1"/>
        </p:nvCxnSpPr>
        <p:spPr>
          <a:xfrm>
            <a:off x="11179047" y="985336"/>
            <a:ext cx="0" cy="840173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Заголовок 15">
            <a:extLst>
              <a:ext uri="{FF2B5EF4-FFF2-40B4-BE49-F238E27FC236}">
                <a16:creationId xmlns:a16="http://schemas.microsoft.com/office/drawing/2014/main" id="{6007C52F-2E27-E24A-B9DC-AAAB052DBD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7967" y="2404670"/>
            <a:ext cx="7634059" cy="1978323"/>
          </a:xfrm>
        </p:spPr>
        <p:txBody>
          <a:bodyPr lIns="0" tIns="0" rIns="0" bIns="0" anchor="t">
            <a:normAutofit/>
          </a:bodyPr>
          <a:lstStyle>
            <a:lvl1pPr>
              <a:lnSpc>
                <a:spcPct val="100000"/>
              </a:lnSpc>
              <a:defRPr sz="4300" b="0" i="0" baseline="0">
                <a:solidFill>
                  <a:srgbClr val="0E2D69"/>
                </a:solidFill>
                <a:latin typeface="HSE Sans" panose="02000000000000000000" pitchFamily="2" charset="0"/>
              </a:defRPr>
            </a:lvl1pPr>
          </a:lstStyle>
          <a:p>
            <a:r>
              <a:rPr lang="ru-RU" sz="4400" dirty="0">
                <a:solidFill>
                  <a:srgbClr val="102D69"/>
                </a:solidFill>
                <a:latin typeface="HSE Sans" panose="02000000000000000000" pitchFamily="2" charset="0"/>
              </a:rPr>
              <a:t>Название презентации</a:t>
            </a:r>
            <a:br>
              <a:rPr lang="ru-RU" sz="4400" dirty="0">
                <a:solidFill>
                  <a:srgbClr val="102D69"/>
                </a:solidFill>
                <a:latin typeface="HSE Sans" panose="02000000000000000000" pitchFamily="2" charset="0"/>
              </a:rPr>
            </a:br>
            <a:r>
              <a:rPr lang="ru-RU" sz="4400" dirty="0">
                <a:solidFill>
                  <a:srgbClr val="102D69"/>
                </a:solidFill>
                <a:latin typeface="HSE Sans" panose="02000000000000000000" pitchFamily="2" charset="0"/>
              </a:rPr>
              <a:t>может быть набрано в две </a:t>
            </a:r>
            <a:br>
              <a:rPr lang="ru-RU" sz="4400" dirty="0">
                <a:solidFill>
                  <a:srgbClr val="102D69"/>
                </a:solidFill>
                <a:latin typeface="HSE Sans" panose="02000000000000000000" pitchFamily="2" charset="0"/>
              </a:rPr>
            </a:br>
            <a:r>
              <a:rPr lang="ru-RU" sz="4400" dirty="0">
                <a:solidFill>
                  <a:srgbClr val="102D69"/>
                </a:solidFill>
                <a:latin typeface="HSE Sans" panose="02000000000000000000" pitchFamily="2" charset="0"/>
              </a:rPr>
              <a:t>или три строки (43 </a:t>
            </a:r>
            <a:r>
              <a:rPr lang="en-GB" sz="4400" dirty="0" err="1">
                <a:solidFill>
                  <a:srgbClr val="102D69"/>
                </a:solidFill>
                <a:latin typeface="HSE Sans" panose="02000000000000000000" pitchFamily="2" charset="0"/>
              </a:rPr>
              <a:t>pt</a:t>
            </a:r>
            <a:r>
              <a:rPr lang="en-GB" sz="4400" dirty="0">
                <a:solidFill>
                  <a:srgbClr val="102D69"/>
                </a:solidFill>
                <a:latin typeface="HSE Sans" panose="02000000000000000000" pitchFamily="2" charset="0"/>
              </a:rPr>
              <a:t>)</a:t>
            </a:r>
            <a:endParaRPr lang="ru-RU" sz="44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sp>
        <p:nvSpPr>
          <p:cNvPr id="20" name="Текст 19">
            <a:extLst>
              <a:ext uri="{FF2B5EF4-FFF2-40B4-BE49-F238E27FC236}">
                <a16:creationId xmlns:a16="http://schemas.microsoft.com/office/drawing/2014/main" id="{18109844-C2E7-354F-9C01-8834E4DCE37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074947" y="1187841"/>
            <a:ext cx="3848717" cy="435163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0" i="0">
                <a:latin typeface="HSE Sans" panose="02000000000000000000" pitchFamily="2" charset="0"/>
              </a:defRPr>
            </a:lvl1pPr>
            <a:lvl2pPr marL="457200" indent="0" algn="l">
              <a:buNone/>
              <a:defRPr sz="1600" b="0" i="0">
                <a:latin typeface="HSE Sans" panose="02000000000000000000" pitchFamily="2" charset="0"/>
              </a:defRPr>
            </a:lvl2pPr>
            <a:lvl3pPr marL="914400" indent="0" algn="l">
              <a:buNone/>
              <a:defRPr sz="1600" b="0" i="0">
                <a:latin typeface="HSE Sans" panose="02000000000000000000" pitchFamily="2" charset="0"/>
              </a:defRPr>
            </a:lvl3pPr>
            <a:lvl4pPr marL="1371600" indent="0" algn="l">
              <a:buNone/>
              <a:defRPr sz="1600" b="0" i="0">
                <a:latin typeface="HSE Sans" panose="02000000000000000000" pitchFamily="2" charset="0"/>
              </a:defRPr>
            </a:lvl4pPr>
            <a:lvl5pPr marL="1828800" indent="0" algn="l">
              <a:buNone/>
              <a:defRPr sz="1600" b="0" i="0">
                <a:latin typeface="HSE Sans" panose="02000000000000000000" pitchFamily="2" charset="0"/>
              </a:defRPr>
            </a:lvl5pPr>
          </a:lstStyle>
          <a:p>
            <a:r>
              <a:rPr lang="ru-RU" dirty="0">
                <a:latin typeface="HSE Sans" panose="02000000000000000000" pitchFamily="2" charset="0"/>
              </a:rPr>
              <a:t>Название факультета</a:t>
            </a:r>
            <a:br>
              <a:rPr lang="ru-RU" dirty="0">
                <a:latin typeface="HSE Sans" panose="02000000000000000000" pitchFamily="2" charset="0"/>
              </a:rPr>
            </a:br>
            <a:r>
              <a:rPr lang="ru-RU" dirty="0">
                <a:latin typeface="HSE Sans" panose="02000000000000000000" pitchFamily="2" charset="0"/>
              </a:rPr>
              <a:t>в две строки</a:t>
            </a:r>
            <a:r>
              <a:rPr lang="en-GB" dirty="0">
                <a:latin typeface="HSE Sans" panose="02000000000000000000" pitchFamily="2" charset="0"/>
              </a:rPr>
              <a:t> (16 </a:t>
            </a:r>
            <a:r>
              <a:rPr lang="en-GB" dirty="0" err="1">
                <a:latin typeface="HSE Sans" panose="02000000000000000000" pitchFamily="2" charset="0"/>
              </a:rPr>
              <a:t>pt</a:t>
            </a:r>
            <a:r>
              <a:rPr lang="en-GB" dirty="0">
                <a:latin typeface="HSE Sans" panose="02000000000000000000" pitchFamily="2" charset="0"/>
              </a:rPr>
              <a:t>)</a:t>
            </a:r>
            <a:endParaRPr lang="ru-RU" dirty="0">
              <a:latin typeface="HSE Sans" panose="02000000000000000000" pitchFamily="2" charset="0"/>
            </a:endParaRPr>
          </a:p>
        </p:txBody>
      </p:sp>
      <p:sp>
        <p:nvSpPr>
          <p:cNvPr id="25" name="Текст 24">
            <a:extLst>
              <a:ext uri="{FF2B5EF4-FFF2-40B4-BE49-F238E27FC236}">
                <a16:creationId xmlns:a16="http://schemas.microsoft.com/office/drawing/2014/main" id="{40A04329-C800-BB42-BFE0-7E3C68848DA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59420" y="1173829"/>
            <a:ext cx="2278063" cy="463186"/>
          </a:xfrm>
        </p:spPr>
        <p:txBody>
          <a:bodyPr lIns="0" tIns="0" rIns="0" bIns="0" anchor="t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HSE Sans" panose="02000000000000000000" pitchFamily="2" charset="0"/>
              </a:rPr>
              <a:t>Название подразделения</a:t>
            </a:r>
            <a:br>
              <a:rPr lang="ru-RU" sz="1200" dirty="0">
                <a:latin typeface="HSE Sans" panose="02000000000000000000" pitchFamily="2" charset="0"/>
              </a:rPr>
            </a:br>
            <a:r>
              <a:rPr lang="ru-RU" sz="1200" dirty="0">
                <a:latin typeface="HSE Sans" panose="02000000000000000000" pitchFamily="2" charset="0"/>
              </a:rPr>
              <a:t>в две или три строки</a:t>
            </a:r>
            <a:r>
              <a:rPr lang="en-GB" sz="1200" dirty="0">
                <a:latin typeface="HSE Sans" panose="02000000000000000000" pitchFamily="2" charset="0"/>
              </a:rPr>
              <a:t> (12pt)</a:t>
            </a:r>
            <a:endParaRPr lang="ru-RU" sz="1200" dirty="0">
              <a:latin typeface="HSE Sans" panose="02000000000000000000" pitchFamily="2" charset="0"/>
            </a:endParaRPr>
          </a:p>
        </p:txBody>
      </p:sp>
      <p:sp>
        <p:nvSpPr>
          <p:cNvPr id="27" name="Текст 26">
            <a:extLst>
              <a:ext uri="{FF2B5EF4-FFF2-40B4-BE49-F238E27FC236}">
                <a16:creationId xmlns:a16="http://schemas.microsoft.com/office/drawing/2014/main" id="{98337931-3EC2-F348-99EA-860F4FFDC188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8786720" y="1173829"/>
            <a:ext cx="2217738" cy="463186"/>
          </a:xfrm>
        </p:spPr>
        <p:txBody>
          <a:bodyPr lIns="0" tIns="0" rIns="0" bIns="0" anchor="t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HSE Sans" panose="02000000000000000000" pitchFamily="2" charset="0"/>
              </a:rPr>
              <a:t>Москва</a:t>
            </a:r>
            <a:br>
              <a:rPr lang="ru-RU" sz="1200" dirty="0">
                <a:latin typeface="HSE Sans" panose="02000000000000000000" pitchFamily="2" charset="0"/>
              </a:rPr>
            </a:br>
            <a:r>
              <a:rPr lang="ru-RU" sz="1200" dirty="0">
                <a:latin typeface="HSE Sans" panose="02000000000000000000" pitchFamily="2" charset="0"/>
              </a:rPr>
              <a:t>2022</a:t>
            </a:r>
            <a:r>
              <a:rPr lang="en-GB" sz="1200" dirty="0">
                <a:latin typeface="HSE Sans" panose="02000000000000000000" pitchFamily="2" charset="0"/>
              </a:rPr>
              <a:t> (12pt)</a:t>
            </a:r>
            <a:endParaRPr lang="ru-RU" sz="1200" dirty="0">
              <a:latin typeface="HSE Sans" panose="02000000000000000000" pitchFamily="2" charset="0"/>
            </a:endParaRPr>
          </a:p>
        </p:txBody>
      </p:sp>
      <p:sp>
        <p:nvSpPr>
          <p:cNvPr id="29" name="Текст 28">
            <a:extLst>
              <a:ext uri="{FF2B5EF4-FFF2-40B4-BE49-F238E27FC236}">
                <a16:creationId xmlns:a16="http://schemas.microsoft.com/office/drawing/2014/main" id="{EEA7A79B-D410-B44F-BF32-C3EAEFC20A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27967" y="4824914"/>
            <a:ext cx="7625267" cy="652860"/>
          </a:xfr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600" dirty="0">
                <a:latin typeface="HSE Sans" panose="02000000000000000000" pitchFamily="2" charset="0"/>
              </a:rPr>
              <a:t>Если нужно больше места, то используйте подзаголовок</a:t>
            </a:r>
            <a:r>
              <a:rPr lang="en-GB" sz="1600" dirty="0">
                <a:latin typeface="HSE Sans" panose="02000000000000000000" pitchFamily="2" charset="0"/>
              </a:rPr>
              <a:t> (16 </a:t>
            </a:r>
            <a:r>
              <a:rPr lang="en-GB" sz="1600" dirty="0" err="1">
                <a:latin typeface="HSE Sans" panose="02000000000000000000" pitchFamily="2" charset="0"/>
              </a:rPr>
              <a:t>pt</a:t>
            </a:r>
            <a:r>
              <a:rPr lang="en-GB" sz="1600" dirty="0">
                <a:latin typeface="HSE Sans" panose="02000000000000000000" pitchFamily="2" charset="0"/>
              </a:rPr>
              <a:t>)</a:t>
            </a:r>
            <a:endParaRPr lang="ru-RU" sz="1600" dirty="0">
              <a:latin typeface="HSE Sa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289591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цв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Icon&#10;&#10;Description automatically generated">
            <a:extLst>
              <a:ext uri="{FF2B5EF4-FFF2-40B4-BE49-F238E27FC236}">
                <a16:creationId xmlns:a16="http://schemas.microsoft.com/office/drawing/2014/main" id="{9328428E-0D3D-6E4B-BAC0-3F63BAF7DB7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17199" y="464363"/>
            <a:ext cx="448276" cy="448276"/>
          </a:xfrm>
          <a:prstGeom prst="rect">
            <a:avLst/>
          </a:prstGeom>
        </p:spPr>
      </p:pic>
      <p:cxnSp>
        <p:nvCxnSpPr>
          <p:cNvPr id="8" name="Straight Connector 19">
            <a:extLst>
              <a:ext uri="{FF2B5EF4-FFF2-40B4-BE49-F238E27FC236}">
                <a16:creationId xmlns:a16="http://schemas.microsoft.com/office/drawing/2014/main" id="{86CF47C6-D972-9E44-A717-6848F3489399}"/>
              </a:ext>
            </a:extLst>
          </p:cNvPr>
          <p:cNvCxnSpPr>
            <a:cxnSpLocks/>
          </p:cNvCxnSpPr>
          <p:nvPr userDrawn="1"/>
        </p:nvCxnSpPr>
        <p:spPr>
          <a:xfrm>
            <a:off x="329868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21">
            <a:extLst>
              <a:ext uri="{FF2B5EF4-FFF2-40B4-BE49-F238E27FC236}">
                <a16:creationId xmlns:a16="http://schemas.microsoft.com/office/drawing/2014/main" id="{412FEF63-77C0-7C4A-B9BE-4BC0EEEEB78C}"/>
              </a:ext>
            </a:extLst>
          </p:cNvPr>
          <p:cNvCxnSpPr>
            <a:cxnSpLocks/>
          </p:cNvCxnSpPr>
          <p:nvPr userDrawn="1"/>
        </p:nvCxnSpPr>
        <p:spPr>
          <a:xfrm>
            <a:off x="609941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25">
            <a:extLst>
              <a:ext uri="{FF2B5EF4-FFF2-40B4-BE49-F238E27FC236}">
                <a16:creationId xmlns:a16="http://schemas.microsoft.com/office/drawing/2014/main" id="{C4F550E9-E979-284D-B65F-44E092DD9D02}"/>
              </a:ext>
            </a:extLst>
          </p:cNvPr>
          <p:cNvCxnSpPr>
            <a:cxnSpLocks/>
          </p:cNvCxnSpPr>
          <p:nvPr userDrawn="1"/>
        </p:nvCxnSpPr>
        <p:spPr>
          <a:xfrm>
            <a:off x="10277081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A39D099-B515-F343-BF7A-A95468DA3860}"/>
              </a:ext>
            </a:extLst>
          </p:cNvPr>
          <p:cNvSpPr txBox="1"/>
          <p:nvPr userDrawn="1"/>
        </p:nvSpPr>
        <p:spPr>
          <a:xfrm>
            <a:off x="10410201" y="532278"/>
            <a:ext cx="67197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fld id="{32AF94B5-93D7-5247-B727-C7089232F508}" type="slidenum">
              <a:rPr lang="ru-RU" sz="2000" smtClean="0">
                <a:solidFill>
                  <a:srgbClr val="102D69"/>
                </a:solidFill>
                <a:latin typeface="HSE Sans" panose="02000000000000000000" pitchFamily="2" charset="0"/>
              </a:rPr>
              <a:t>‹#›</a:t>
            </a:fld>
            <a:endParaRPr lang="ru-RU" sz="20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cxnSp>
        <p:nvCxnSpPr>
          <p:cNvPr id="12" name="Straight Connector 59">
            <a:extLst>
              <a:ext uri="{FF2B5EF4-FFF2-40B4-BE49-F238E27FC236}">
                <a16:creationId xmlns:a16="http://schemas.microsoft.com/office/drawing/2014/main" id="{396B1F99-9711-C64F-A7C9-4F1D89E7F11D}"/>
              </a:ext>
            </a:extLst>
          </p:cNvPr>
          <p:cNvCxnSpPr>
            <a:cxnSpLocks/>
          </p:cNvCxnSpPr>
          <p:nvPr userDrawn="1"/>
        </p:nvCxnSpPr>
        <p:spPr>
          <a:xfrm>
            <a:off x="11643868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Текст 37">
            <a:extLst>
              <a:ext uri="{FF2B5EF4-FFF2-40B4-BE49-F238E27FC236}">
                <a16:creationId xmlns:a16="http://schemas.microsoft.com/office/drawing/2014/main" id="{9C21DFE9-C3B2-C54E-9275-7776355F736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43689" y="540904"/>
            <a:ext cx="1901825" cy="415925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i="0">
                <a:latin typeface="HSE Sans" panose="02000000000000000000" pitchFamily="2" charset="0"/>
              </a:defRPr>
            </a:lvl1pPr>
            <a:lvl2pPr marL="4572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2pPr>
            <a:lvl3pPr marL="9144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3pPr>
            <a:lvl4pPr marL="13716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4pPr>
            <a:lvl5pPr marL="18288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000" dirty="0">
                <a:latin typeface="HSE Sans" panose="02000000000000000000" pitchFamily="2" charset="0"/>
              </a:rPr>
              <a:t>Название подразделения</a:t>
            </a:r>
            <a:br>
              <a:rPr lang="ru-RU" sz="1000" dirty="0">
                <a:latin typeface="HSE Sans" panose="02000000000000000000" pitchFamily="2" charset="0"/>
              </a:rPr>
            </a:br>
            <a:r>
              <a:rPr lang="ru-RU" sz="1000" dirty="0">
                <a:latin typeface="HSE Sans" panose="02000000000000000000" pitchFamily="2" charset="0"/>
              </a:rPr>
              <a:t>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4" name="Текст 39">
            <a:extLst>
              <a:ext uri="{FF2B5EF4-FFF2-40B4-BE49-F238E27FC236}">
                <a16:creationId xmlns:a16="http://schemas.microsoft.com/office/drawing/2014/main" id="{5A73F99D-6D58-724E-ADB3-150D9B24F8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59163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презентации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6" name="Текст 39">
            <a:extLst>
              <a:ext uri="{FF2B5EF4-FFF2-40B4-BE49-F238E27FC236}">
                <a16:creationId xmlns:a16="http://schemas.microsoft.com/office/drawing/2014/main" id="{7E89E360-BE39-5041-BAD6-C7B708340AA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59892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раздела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9" name="Заголовок 31">
            <a:extLst>
              <a:ext uri="{FF2B5EF4-FFF2-40B4-BE49-F238E27FC236}">
                <a16:creationId xmlns:a16="http://schemas.microsoft.com/office/drawing/2014/main" id="{1C20890C-BC1C-0745-9AF3-46700BA27C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899" y="1447790"/>
            <a:ext cx="4322530" cy="777025"/>
          </a:xfrm>
        </p:spPr>
        <p:txBody>
          <a:bodyPr lIns="0" tIns="0" rIns="0" bIns="0" anchor="t">
            <a:normAutofit/>
          </a:bodyPr>
          <a:lstStyle>
            <a:lvl1pPr>
              <a:lnSpc>
                <a:spcPct val="100000"/>
              </a:lnSpc>
              <a:defRPr sz="2400" b="0" i="0">
                <a:latin typeface="HSE Sans" panose="02000000000000000000" pitchFamily="2" charset="0"/>
              </a:defRPr>
            </a:lvl1pPr>
          </a:lstStyle>
          <a:p>
            <a:r>
              <a:rPr lang="ru-RU" sz="2400" dirty="0">
                <a:solidFill>
                  <a:srgbClr val="102D69"/>
                </a:solidFill>
                <a:latin typeface="HSE Sans" panose="02000000000000000000" pitchFamily="2" charset="0"/>
              </a:rPr>
              <a:t>Дополнительная </a:t>
            </a:r>
            <a:br>
              <a:rPr lang="ru-RU" sz="2400" dirty="0">
                <a:solidFill>
                  <a:srgbClr val="102D69"/>
                </a:solidFill>
                <a:latin typeface="HSE Sans" panose="02000000000000000000" pitchFamily="2" charset="0"/>
              </a:rPr>
            </a:br>
            <a:r>
              <a:rPr lang="ru-RU" sz="2400" dirty="0">
                <a:solidFill>
                  <a:srgbClr val="102D69"/>
                </a:solidFill>
                <a:latin typeface="HSE Sans" panose="02000000000000000000" pitchFamily="2" charset="0"/>
              </a:rPr>
              <a:t>цветовая гамма</a:t>
            </a:r>
          </a:p>
        </p:txBody>
      </p:sp>
      <p:sp>
        <p:nvSpPr>
          <p:cNvPr id="20" name="Текст 35">
            <a:extLst>
              <a:ext uri="{FF2B5EF4-FFF2-40B4-BE49-F238E27FC236}">
                <a16:creationId xmlns:a16="http://schemas.microsoft.com/office/drawing/2014/main" id="{CA2589F7-4500-024F-8E07-D726629A599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5898" y="2379663"/>
            <a:ext cx="4322531" cy="2399371"/>
          </a:xfrm>
        </p:spPr>
        <p:txBody>
          <a:bodyPr lIns="0" tIns="0" r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300" dirty="0">
                <a:latin typeface="HSE Sans" panose="02000000000000000000" pitchFamily="2" charset="0"/>
              </a:rPr>
              <a:t>Для оформления графиков, таблиц, диаграмм могут потребоваться дополнительные цвета и вы совершенно правы, задавая вопрос, какие цвета использовать и где их взять. Мы предлагаем использовать палитру цветов Вышки для этих целей.</a:t>
            </a:r>
          </a:p>
        </p:txBody>
      </p:sp>
      <p:sp>
        <p:nvSpPr>
          <p:cNvPr id="21" name="Oval 5">
            <a:extLst>
              <a:ext uri="{FF2B5EF4-FFF2-40B4-BE49-F238E27FC236}">
                <a16:creationId xmlns:a16="http://schemas.microsoft.com/office/drawing/2014/main" id="{D2CA403A-98E7-6C42-8F44-30AB6622C802}"/>
              </a:ext>
            </a:extLst>
          </p:cNvPr>
          <p:cNvSpPr/>
          <p:nvPr userDrawn="1"/>
        </p:nvSpPr>
        <p:spPr>
          <a:xfrm>
            <a:off x="5392982" y="1447790"/>
            <a:ext cx="830997" cy="830997"/>
          </a:xfrm>
          <a:prstGeom prst="ellipse">
            <a:avLst/>
          </a:prstGeom>
          <a:solidFill>
            <a:srgbClr val="0E2D69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22" name="Oval 20">
            <a:extLst>
              <a:ext uri="{FF2B5EF4-FFF2-40B4-BE49-F238E27FC236}">
                <a16:creationId xmlns:a16="http://schemas.microsoft.com/office/drawing/2014/main" id="{42ABAA5D-E7AB-6E48-9D43-A48178C9BDD4}"/>
              </a:ext>
            </a:extLst>
          </p:cNvPr>
          <p:cNvSpPr/>
          <p:nvPr userDrawn="1"/>
        </p:nvSpPr>
        <p:spPr>
          <a:xfrm>
            <a:off x="6742925" y="1447790"/>
            <a:ext cx="830997" cy="830997"/>
          </a:xfrm>
          <a:prstGeom prst="ellipse">
            <a:avLst/>
          </a:prstGeom>
          <a:solidFill>
            <a:srgbClr val="234A9B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09F185A-8F67-9C42-A7C5-87E483F4FC19}"/>
              </a:ext>
            </a:extLst>
          </p:cNvPr>
          <p:cNvSpPr/>
          <p:nvPr userDrawn="1"/>
        </p:nvSpPr>
        <p:spPr>
          <a:xfrm>
            <a:off x="8092868" y="1447790"/>
            <a:ext cx="830997" cy="830997"/>
          </a:xfrm>
          <a:prstGeom prst="ellipse">
            <a:avLst/>
          </a:prstGeom>
          <a:solidFill>
            <a:srgbClr val="11A0D7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79AE0F6-4E37-6C4D-AF45-824EEE489A15}"/>
              </a:ext>
            </a:extLst>
          </p:cNvPr>
          <p:cNvSpPr/>
          <p:nvPr userDrawn="1"/>
        </p:nvSpPr>
        <p:spPr>
          <a:xfrm>
            <a:off x="9442811" y="1447790"/>
            <a:ext cx="830997" cy="830997"/>
          </a:xfrm>
          <a:prstGeom prst="ellipse">
            <a:avLst/>
          </a:prstGeom>
          <a:solidFill>
            <a:srgbClr val="029C63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25" name="Oval 26">
            <a:extLst>
              <a:ext uri="{FF2B5EF4-FFF2-40B4-BE49-F238E27FC236}">
                <a16:creationId xmlns:a16="http://schemas.microsoft.com/office/drawing/2014/main" id="{330C0EA4-7FD1-CE4D-AC95-8C484C5AC790}"/>
              </a:ext>
            </a:extLst>
          </p:cNvPr>
          <p:cNvSpPr/>
          <p:nvPr userDrawn="1"/>
        </p:nvSpPr>
        <p:spPr>
          <a:xfrm>
            <a:off x="10792754" y="1447790"/>
            <a:ext cx="830997" cy="830997"/>
          </a:xfrm>
          <a:prstGeom prst="ellipse">
            <a:avLst/>
          </a:prstGeom>
          <a:solidFill>
            <a:srgbClr val="EB681F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26" name="Oval 29">
            <a:extLst>
              <a:ext uri="{FF2B5EF4-FFF2-40B4-BE49-F238E27FC236}">
                <a16:creationId xmlns:a16="http://schemas.microsoft.com/office/drawing/2014/main" id="{4C53CF3D-7EFB-DF4F-8EA6-5644574E9AFB}"/>
              </a:ext>
            </a:extLst>
          </p:cNvPr>
          <p:cNvSpPr/>
          <p:nvPr userDrawn="1"/>
        </p:nvSpPr>
        <p:spPr>
          <a:xfrm>
            <a:off x="5392982" y="2708699"/>
            <a:ext cx="830997" cy="830997"/>
          </a:xfrm>
          <a:prstGeom prst="ellipse">
            <a:avLst/>
          </a:prstGeom>
          <a:solidFill>
            <a:srgbClr val="7D4EBA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27" name="Oval 33">
            <a:extLst>
              <a:ext uri="{FF2B5EF4-FFF2-40B4-BE49-F238E27FC236}">
                <a16:creationId xmlns:a16="http://schemas.microsoft.com/office/drawing/2014/main" id="{B42CE88A-E9A3-2A4E-BD50-EB37311F39EC}"/>
              </a:ext>
            </a:extLst>
          </p:cNvPr>
          <p:cNvSpPr/>
          <p:nvPr userDrawn="1"/>
        </p:nvSpPr>
        <p:spPr>
          <a:xfrm>
            <a:off x="6742925" y="2708699"/>
            <a:ext cx="830997" cy="830997"/>
          </a:xfrm>
          <a:prstGeom prst="ellipse">
            <a:avLst/>
          </a:prstGeom>
          <a:solidFill>
            <a:srgbClr val="E61F3D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28" name="Oval 34">
            <a:extLst>
              <a:ext uri="{FF2B5EF4-FFF2-40B4-BE49-F238E27FC236}">
                <a16:creationId xmlns:a16="http://schemas.microsoft.com/office/drawing/2014/main" id="{B699EFDF-DB9D-3C4F-9D1F-461508017BDA}"/>
              </a:ext>
            </a:extLst>
          </p:cNvPr>
          <p:cNvSpPr/>
          <p:nvPr userDrawn="1"/>
        </p:nvSpPr>
        <p:spPr>
          <a:xfrm>
            <a:off x="8092868" y="2708699"/>
            <a:ext cx="830997" cy="830997"/>
          </a:xfrm>
          <a:prstGeom prst="ellipse">
            <a:avLst/>
          </a:prstGeom>
          <a:solidFill>
            <a:srgbClr val="FBBA00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29" name="Oval 35">
            <a:extLst>
              <a:ext uri="{FF2B5EF4-FFF2-40B4-BE49-F238E27FC236}">
                <a16:creationId xmlns:a16="http://schemas.microsoft.com/office/drawing/2014/main" id="{5DF3131C-EEA1-5446-B567-C9DA0A2A1AFF}"/>
              </a:ext>
            </a:extLst>
          </p:cNvPr>
          <p:cNvSpPr/>
          <p:nvPr userDrawn="1"/>
        </p:nvSpPr>
        <p:spPr>
          <a:xfrm>
            <a:off x="9442811" y="2708699"/>
            <a:ext cx="830997" cy="830997"/>
          </a:xfrm>
          <a:prstGeom prst="ellipse">
            <a:avLst/>
          </a:prstGeom>
          <a:solidFill>
            <a:srgbClr val="7DA0D3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30" name="Oval 36">
            <a:extLst>
              <a:ext uri="{FF2B5EF4-FFF2-40B4-BE49-F238E27FC236}">
                <a16:creationId xmlns:a16="http://schemas.microsoft.com/office/drawing/2014/main" id="{6D03B317-B61D-2945-8C0A-A6EBD87ACD07}"/>
              </a:ext>
            </a:extLst>
          </p:cNvPr>
          <p:cNvSpPr/>
          <p:nvPr userDrawn="1"/>
        </p:nvSpPr>
        <p:spPr>
          <a:xfrm>
            <a:off x="10792754" y="2708699"/>
            <a:ext cx="830997" cy="830997"/>
          </a:xfrm>
          <a:prstGeom prst="ellipse">
            <a:avLst/>
          </a:prstGeom>
          <a:solidFill>
            <a:srgbClr val="47A0A0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31" name="Oval 37">
            <a:extLst>
              <a:ext uri="{FF2B5EF4-FFF2-40B4-BE49-F238E27FC236}">
                <a16:creationId xmlns:a16="http://schemas.microsoft.com/office/drawing/2014/main" id="{9C0266F1-C0B7-624A-A873-5F2C8801E766}"/>
              </a:ext>
            </a:extLst>
          </p:cNvPr>
          <p:cNvSpPr/>
          <p:nvPr userDrawn="1"/>
        </p:nvSpPr>
        <p:spPr>
          <a:xfrm>
            <a:off x="5392982" y="3969609"/>
            <a:ext cx="830997" cy="830997"/>
          </a:xfrm>
          <a:prstGeom prst="ellipse">
            <a:avLst/>
          </a:prstGeom>
          <a:solidFill>
            <a:srgbClr val="EB8C3C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32" name="Oval 38">
            <a:extLst>
              <a:ext uri="{FF2B5EF4-FFF2-40B4-BE49-F238E27FC236}">
                <a16:creationId xmlns:a16="http://schemas.microsoft.com/office/drawing/2014/main" id="{30C0C10E-388C-9843-8270-19D471BD3756}"/>
              </a:ext>
            </a:extLst>
          </p:cNvPr>
          <p:cNvSpPr/>
          <p:nvPr userDrawn="1"/>
        </p:nvSpPr>
        <p:spPr>
          <a:xfrm>
            <a:off x="6742925" y="3969609"/>
            <a:ext cx="830997" cy="830997"/>
          </a:xfrm>
          <a:prstGeom prst="ellipse">
            <a:avLst/>
          </a:prstGeom>
          <a:solidFill>
            <a:srgbClr val="96628C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33" name="Oval 39">
            <a:extLst>
              <a:ext uri="{FF2B5EF4-FFF2-40B4-BE49-F238E27FC236}">
                <a16:creationId xmlns:a16="http://schemas.microsoft.com/office/drawing/2014/main" id="{87047EA3-79D2-8644-A568-E64AA1D7D370}"/>
              </a:ext>
            </a:extLst>
          </p:cNvPr>
          <p:cNvSpPr/>
          <p:nvPr userDrawn="1"/>
        </p:nvSpPr>
        <p:spPr>
          <a:xfrm>
            <a:off x="8092868" y="3969609"/>
            <a:ext cx="830997" cy="830997"/>
          </a:xfrm>
          <a:prstGeom prst="ellipse">
            <a:avLst/>
          </a:prstGeom>
          <a:solidFill>
            <a:srgbClr val="CD5A5A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34" name="Oval 40">
            <a:extLst>
              <a:ext uri="{FF2B5EF4-FFF2-40B4-BE49-F238E27FC236}">
                <a16:creationId xmlns:a16="http://schemas.microsoft.com/office/drawing/2014/main" id="{7F5D1C6B-4E6B-0346-A5DC-C511DB14EFD6}"/>
              </a:ext>
            </a:extLst>
          </p:cNvPr>
          <p:cNvSpPr/>
          <p:nvPr userDrawn="1"/>
        </p:nvSpPr>
        <p:spPr>
          <a:xfrm>
            <a:off x="9442811" y="3969609"/>
            <a:ext cx="830997" cy="830997"/>
          </a:xfrm>
          <a:prstGeom prst="ellipse">
            <a:avLst/>
          </a:prstGeom>
          <a:solidFill>
            <a:srgbClr val="FFD746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35" name="Oval 41">
            <a:extLst>
              <a:ext uri="{FF2B5EF4-FFF2-40B4-BE49-F238E27FC236}">
                <a16:creationId xmlns:a16="http://schemas.microsoft.com/office/drawing/2014/main" id="{EB421DBA-35DE-2C4F-A89E-27F0998EF4E8}"/>
              </a:ext>
            </a:extLst>
          </p:cNvPr>
          <p:cNvSpPr/>
          <p:nvPr userDrawn="1"/>
        </p:nvSpPr>
        <p:spPr>
          <a:xfrm>
            <a:off x="10792754" y="3969609"/>
            <a:ext cx="830997" cy="830997"/>
          </a:xfrm>
          <a:prstGeom prst="ellipse">
            <a:avLst/>
          </a:prstGeom>
          <a:solidFill>
            <a:srgbClr val="CDDDF0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36" name="Oval 42">
            <a:extLst>
              <a:ext uri="{FF2B5EF4-FFF2-40B4-BE49-F238E27FC236}">
                <a16:creationId xmlns:a16="http://schemas.microsoft.com/office/drawing/2014/main" id="{081BD842-A9A1-5B44-81ED-A97BA390032B}"/>
              </a:ext>
            </a:extLst>
          </p:cNvPr>
          <p:cNvSpPr/>
          <p:nvPr userDrawn="1"/>
        </p:nvSpPr>
        <p:spPr>
          <a:xfrm>
            <a:off x="5392982" y="5249769"/>
            <a:ext cx="830997" cy="830997"/>
          </a:xfrm>
          <a:prstGeom prst="ellipse">
            <a:avLst/>
          </a:prstGeom>
          <a:solidFill>
            <a:srgbClr val="D7EBB4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37" name="Oval 43">
            <a:extLst>
              <a:ext uri="{FF2B5EF4-FFF2-40B4-BE49-F238E27FC236}">
                <a16:creationId xmlns:a16="http://schemas.microsoft.com/office/drawing/2014/main" id="{036EE7D2-A33A-434C-B272-C82E2CDD4D4D}"/>
              </a:ext>
            </a:extLst>
          </p:cNvPr>
          <p:cNvSpPr/>
          <p:nvPr userDrawn="1"/>
        </p:nvSpPr>
        <p:spPr>
          <a:xfrm>
            <a:off x="6742925" y="5249769"/>
            <a:ext cx="830997" cy="830997"/>
          </a:xfrm>
          <a:prstGeom prst="ellipse">
            <a:avLst/>
          </a:prstGeom>
          <a:solidFill>
            <a:srgbClr val="FFDC9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38" name="Oval 44">
            <a:extLst>
              <a:ext uri="{FF2B5EF4-FFF2-40B4-BE49-F238E27FC236}">
                <a16:creationId xmlns:a16="http://schemas.microsoft.com/office/drawing/2014/main" id="{7DD65DA4-F076-C242-813E-8C17DCABCCFB}"/>
              </a:ext>
            </a:extLst>
          </p:cNvPr>
          <p:cNvSpPr/>
          <p:nvPr userDrawn="1"/>
        </p:nvSpPr>
        <p:spPr>
          <a:xfrm>
            <a:off x="8092868" y="5249769"/>
            <a:ext cx="830997" cy="830997"/>
          </a:xfrm>
          <a:prstGeom prst="ellipse">
            <a:avLst/>
          </a:prstGeom>
          <a:solidFill>
            <a:srgbClr val="D7C3F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39" name="Oval 45">
            <a:extLst>
              <a:ext uri="{FF2B5EF4-FFF2-40B4-BE49-F238E27FC236}">
                <a16:creationId xmlns:a16="http://schemas.microsoft.com/office/drawing/2014/main" id="{8A44D99D-BF66-2848-B460-F59D8ECF5690}"/>
              </a:ext>
            </a:extLst>
          </p:cNvPr>
          <p:cNvSpPr/>
          <p:nvPr userDrawn="1"/>
        </p:nvSpPr>
        <p:spPr>
          <a:xfrm>
            <a:off x="9442811" y="5249769"/>
            <a:ext cx="830997" cy="830997"/>
          </a:xfrm>
          <a:prstGeom prst="ellipse">
            <a:avLst/>
          </a:prstGeom>
          <a:solidFill>
            <a:srgbClr val="F6C3C3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40" name="Oval 46">
            <a:extLst>
              <a:ext uri="{FF2B5EF4-FFF2-40B4-BE49-F238E27FC236}">
                <a16:creationId xmlns:a16="http://schemas.microsoft.com/office/drawing/2014/main" id="{9B130CEB-3D74-B647-BA6B-32F7D70FD354}"/>
              </a:ext>
            </a:extLst>
          </p:cNvPr>
          <p:cNvSpPr/>
          <p:nvPr userDrawn="1"/>
        </p:nvSpPr>
        <p:spPr>
          <a:xfrm>
            <a:off x="10792754" y="5249769"/>
            <a:ext cx="830997" cy="830997"/>
          </a:xfrm>
          <a:prstGeom prst="ellipse">
            <a:avLst/>
          </a:prstGeom>
          <a:solidFill>
            <a:srgbClr val="FFF07D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8670546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чистый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 descr="Icon&#10;&#10;Description automatically generated">
            <a:extLst>
              <a:ext uri="{FF2B5EF4-FFF2-40B4-BE49-F238E27FC236}">
                <a16:creationId xmlns:a16="http://schemas.microsoft.com/office/drawing/2014/main" id="{A7FA04E4-3213-8F41-B068-4DC28144142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17199" y="464363"/>
            <a:ext cx="448276" cy="448276"/>
          </a:xfrm>
          <a:prstGeom prst="rect">
            <a:avLst/>
          </a:prstGeom>
        </p:spPr>
      </p:pic>
      <p:cxnSp>
        <p:nvCxnSpPr>
          <p:cNvPr id="9" name="Straight Connector 19">
            <a:extLst>
              <a:ext uri="{FF2B5EF4-FFF2-40B4-BE49-F238E27FC236}">
                <a16:creationId xmlns:a16="http://schemas.microsoft.com/office/drawing/2014/main" id="{938052A0-3DF0-DC47-B7E0-C20EF981C230}"/>
              </a:ext>
            </a:extLst>
          </p:cNvPr>
          <p:cNvCxnSpPr>
            <a:cxnSpLocks/>
          </p:cNvCxnSpPr>
          <p:nvPr userDrawn="1"/>
        </p:nvCxnSpPr>
        <p:spPr>
          <a:xfrm>
            <a:off x="329868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21">
            <a:extLst>
              <a:ext uri="{FF2B5EF4-FFF2-40B4-BE49-F238E27FC236}">
                <a16:creationId xmlns:a16="http://schemas.microsoft.com/office/drawing/2014/main" id="{8C6147F0-3CA1-264C-B2B2-F88597196943}"/>
              </a:ext>
            </a:extLst>
          </p:cNvPr>
          <p:cNvCxnSpPr>
            <a:cxnSpLocks/>
          </p:cNvCxnSpPr>
          <p:nvPr userDrawn="1"/>
        </p:nvCxnSpPr>
        <p:spPr>
          <a:xfrm>
            <a:off x="609941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25">
            <a:extLst>
              <a:ext uri="{FF2B5EF4-FFF2-40B4-BE49-F238E27FC236}">
                <a16:creationId xmlns:a16="http://schemas.microsoft.com/office/drawing/2014/main" id="{62CDF50E-4D58-AF4A-ABFD-140AF88B3681}"/>
              </a:ext>
            </a:extLst>
          </p:cNvPr>
          <p:cNvCxnSpPr>
            <a:cxnSpLocks/>
          </p:cNvCxnSpPr>
          <p:nvPr userDrawn="1"/>
        </p:nvCxnSpPr>
        <p:spPr>
          <a:xfrm>
            <a:off x="10277081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62171D1-2A5B-7A4A-9760-17CCE51B9802}"/>
              </a:ext>
            </a:extLst>
          </p:cNvPr>
          <p:cNvSpPr txBox="1"/>
          <p:nvPr userDrawn="1"/>
        </p:nvSpPr>
        <p:spPr>
          <a:xfrm>
            <a:off x="10410201" y="532278"/>
            <a:ext cx="67197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fld id="{32AF94B5-93D7-5247-B727-C7089232F508}" type="slidenum">
              <a:rPr lang="ru-RU" sz="2000" smtClean="0">
                <a:solidFill>
                  <a:srgbClr val="102D69"/>
                </a:solidFill>
                <a:latin typeface="HSE Sans" panose="02000000000000000000" pitchFamily="2" charset="0"/>
              </a:rPr>
              <a:t>‹#›</a:t>
            </a:fld>
            <a:endParaRPr lang="ru-RU" sz="20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cxnSp>
        <p:nvCxnSpPr>
          <p:cNvPr id="13" name="Straight Connector 59">
            <a:extLst>
              <a:ext uri="{FF2B5EF4-FFF2-40B4-BE49-F238E27FC236}">
                <a16:creationId xmlns:a16="http://schemas.microsoft.com/office/drawing/2014/main" id="{3C71A0C3-CD3E-0748-98E5-6B2507CAB296}"/>
              </a:ext>
            </a:extLst>
          </p:cNvPr>
          <p:cNvCxnSpPr>
            <a:cxnSpLocks/>
          </p:cNvCxnSpPr>
          <p:nvPr userDrawn="1"/>
        </p:nvCxnSpPr>
        <p:spPr>
          <a:xfrm>
            <a:off x="11643868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Текст 37">
            <a:extLst>
              <a:ext uri="{FF2B5EF4-FFF2-40B4-BE49-F238E27FC236}">
                <a16:creationId xmlns:a16="http://schemas.microsoft.com/office/drawing/2014/main" id="{9856D01B-EC9A-6047-B7FB-D47084AB3F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43689" y="540904"/>
            <a:ext cx="1901825" cy="415925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i="0">
                <a:latin typeface="HSE Sans" panose="02000000000000000000" pitchFamily="2" charset="0"/>
              </a:defRPr>
            </a:lvl1pPr>
            <a:lvl2pPr marL="4572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2pPr>
            <a:lvl3pPr marL="9144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3pPr>
            <a:lvl4pPr marL="13716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4pPr>
            <a:lvl5pPr marL="18288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000" dirty="0">
                <a:latin typeface="HSE Sans" panose="02000000000000000000" pitchFamily="2" charset="0"/>
              </a:rPr>
              <a:t>Название подразделения</a:t>
            </a:r>
            <a:br>
              <a:rPr lang="ru-RU" sz="1000" dirty="0">
                <a:latin typeface="HSE Sans" panose="02000000000000000000" pitchFamily="2" charset="0"/>
              </a:rPr>
            </a:br>
            <a:r>
              <a:rPr lang="ru-RU" sz="1000" dirty="0">
                <a:latin typeface="HSE Sans" panose="02000000000000000000" pitchFamily="2" charset="0"/>
              </a:rPr>
              <a:t>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5" name="Текст 39">
            <a:extLst>
              <a:ext uri="{FF2B5EF4-FFF2-40B4-BE49-F238E27FC236}">
                <a16:creationId xmlns:a16="http://schemas.microsoft.com/office/drawing/2014/main" id="{83E23342-AC91-354A-9A28-A14FF7BADC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59163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презентации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7" name="Текст 39">
            <a:extLst>
              <a:ext uri="{FF2B5EF4-FFF2-40B4-BE49-F238E27FC236}">
                <a16:creationId xmlns:a16="http://schemas.microsoft.com/office/drawing/2014/main" id="{BB1CCE68-8F57-1A41-BC43-633D2EFC801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59892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раздела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5209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чисты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5234703-C735-5D41-99C2-019C7EBECCF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82F59B5-E815-AE43-BAE2-FA594BB42C0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5310809" y="2643809"/>
            <a:ext cx="1570383" cy="1570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064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_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4" descr="Icon&#10;&#10;Description automatically generated">
            <a:extLst>
              <a:ext uri="{FF2B5EF4-FFF2-40B4-BE49-F238E27FC236}">
                <a16:creationId xmlns:a16="http://schemas.microsoft.com/office/drawing/2014/main" id="{4A1436AC-5F96-2A4F-BFC7-B3442083EBE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17199" y="464363"/>
            <a:ext cx="448276" cy="448276"/>
          </a:xfrm>
          <a:prstGeom prst="rect">
            <a:avLst/>
          </a:prstGeom>
        </p:spPr>
      </p:pic>
      <p:cxnSp>
        <p:nvCxnSpPr>
          <p:cNvPr id="11" name="Straight Connector 19">
            <a:extLst>
              <a:ext uri="{FF2B5EF4-FFF2-40B4-BE49-F238E27FC236}">
                <a16:creationId xmlns:a16="http://schemas.microsoft.com/office/drawing/2014/main" id="{067DD2ED-246D-7D41-B51F-FED98BF873FD}"/>
              </a:ext>
            </a:extLst>
          </p:cNvPr>
          <p:cNvCxnSpPr>
            <a:cxnSpLocks/>
          </p:cNvCxnSpPr>
          <p:nvPr userDrawn="1"/>
        </p:nvCxnSpPr>
        <p:spPr>
          <a:xfrm>
            <a:off x="329868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21">
            <a:extLst>
              <a:ext uri="{FF2B5EF4-FFF2-40B4-BE49-F238E27FC236}">
                <a16:creationId xmlns:a16="http://schemas.microsoft.com/office/drawing/2014/main" id="{68E8C250-D449-A743-8975-B5BFB04D9744}"/>
              </a:ext>
            </a:extLst>
          </p:cNvPr>
          <p:cNvCxnSpPr>
            <a:cxnSpLocks/>
          </p:cNvCxnSpPr>
          <p:nvPr userDrawn="1"/>
        </p:nvCxnSpPr>
        <p:spPr>
          <a:xfrm>
            <a:off x="609941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25">
            <a:extLst>
              <a:ext uri="{FF2B5EF4-FFF2-40B4-BE49-F238E27FC236}">
                <a16:creationId xmlns:a16="http://schemas.microsoft.com/office/drawing/2014/main" id="{DD1C71CA-B883-AF42-959D-BCA5690AAA4B}"/>
              </a:ext>
            </a:extLst>
          </p:cNvPr>
          <p:cNvCxnSpPr>
            <a:cxnSpLocks/>
          </p:cNvCxnSpPr>
          <p:nvPr userDrawn="1"/>
        </p:nvCxnSpPr>
        <p:spPr>
          <a:xfrm>
            <a:off x="10277081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24D3A12E-0E10-C441-81D2-C3C1EB6A0537}"/>
              </a:ext>
            </a:extLst>
          </p:cNvPr>
          <p:cNvSpPr txBox="1"/>
          <p:nvPr userDrawn="1"/>
        </p:nvSpPr>
        <p:spPr>
          <a:xfrm>
            <a:off x="10410201" y="532278"/>
            <a:ext cx="67197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fld id="{32AF94B5-93D7-5247-B727-C7089232F508}" type="slidenum">
              <a:rPr lang="ru-RU" sz="2000" smtClean="0">
                <a:solidFill>
                  <a:srgbClr val="102D69"/>
                </a:solidFill>
                <a:latin typeface="HSE Sans" panose="02000000000000000000" pitchFamily="2" charset="0"/>
              </a:rPr>
              <a:t>‹#›</a:t>
            </a:fld>
            <a:endParaRPr lang="ru-RU" sz="20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cxnSp>
        <p:nvCxnSpPr>
          <p:cNvPr id="19" name="Straight Connector 59">
            <a:extLst>
              <a:ext uri="{FF2B5EF4-FFF2-40B4-BE49-F238E27FC236}">
                <a16:creationId xmlns:a16="http://schemas.microsoft.com/office/drawing/2014/main" id="{3447008E-4F3B-FC4E-B96D-3927FAE1ED17}"/>
              </a:ext>
            </a:extLst>
          </p:cNvPr>
          <p:cNvCxnSpPr>
            <a:cxnSpLocks/>
          </p:cNvCxnSpPr>
          <p:nvPr userDrawn="1"/>
        </p:nvCxnSpPr>
        <p:spPr>
          <a:xfrm>
            <a:off x="11643868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Рисунок 23">
            <a:extLst>
              <a:ext uri="{FF2B5EF4-FFF2-40B4-BE49-F238E27FC236}">
                <a16:creationId xmlns:a16="http://schemas.microsoft.com/office/drawing/2014/main" id="{61115A7A-23E5-E442-9551-F72F1CDA57B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684653" y="1447790"/>
            <a:ext cx="4325167" cy="4325107"/>
          </a:xfrm>
          <a:solidFill>
            <a:srgbClr val="D9D9D9"/>
          </a:solidFill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2">
                    <a:lumMod val="10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2800" dirty="0">
                <a:solidFill>
                  <a:schemeClr val="tx1"/>
                </a:solidFill>
                <a:latin typeface="HSE Sans" panose="02000000000000000000" pitchFamily="2" charset="0"/>
              </a:rPr>
              <a:t>Чтобы слайд не выглядел пустым, сюда можно поставить иллюстрацию или фотографию</a:t>
            </a:r>
            <a:endParaRPr lang="en-RU" sz="2800">
              <a:solidFill>
                <a:schemeClr val="tx1"/>
              </a:solidFill>
              <a:latin typeface="HSE Sans" panose="02000000000000000000" pitchFamily="2" charset="0"/>
            </a:endParaRPr>
          </a:p>
        </p:txBody>
      </p:sp>
      <p:sp>
        <p:nvSpPr>
          <p:cNvPr id="32" name="Заголовок 31">
            <a:extLst>
              <a:ext uri="{FF2B5EF4-FFF2-40B4-BE49-F238E27FC236}">
                <a16:creationId xmlns:a16="http://schemas.microsoft.com/office/drawing/2014/main" id="{9ED7AA97-D972-DF4F-B662-A65F2A544C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898" y="1447790"/>
            <a:ext cx="5245560" cy="777025"/>
          </a:xfrm>
        </p:spPr>
        <p:txBody>
          <a:bodyPr lIns="0" tIns="0" rIns="0" bIns="0" anchor="t">
            <a:normAutofit/>
          </a:bodyPr>
          <a:lstStyle>
            <a:lvl1pPr>
              <a:lnSpc>
                <a:spcPct val="100000"/>
              </a:lnSpc>
              <a:defRPr sz="2400" b="0" i="0">
                <a:latin typeface="HSE Sans" panose="02000000000000000000" pitchFamily="2" charset="0"/>
              </a:defRPr>
            </a:lvl1pPr>
          </a:lstStyle>
          <a:p>
            <a:r>
              <a:rPr lang="ru-RU" sz="2400" dirty="0">
                <a:solidFill>
                  <a:srgbClr val="102D69"/>
                </a:solidFill>
                <a:latin typeface="HSE Sans" panose="02000000000000000000" pitchFamily="2" charset="0"/>
              </a:rPr>
              <a:t>Заголовок может быть набран</a:t>
            </a:r>
            <a:br>
              <a:rPr lang="ru-RU" sz="2400" dirty="0">
                <a:solidFill>
                  <a:srgbClr val="102D69"/>
                </a:solidFill>
                <a:latin typeface="HSE Sans" panose="02000000000000000000" pitchFamily="2" charset="0"/>
              </a:rPr>
            </a:br>
            <a:r>
              <a:rPr lang="ru-RU" sz="2400" dirty="0">
                <a:solidFill>
                  <a:srgbClr val="102D69"/>
                </a:solidFill>
                <a:latin typeface="HSE Sans" panose="02000000000000000000" pitchFamily="2" charset="0"/>
              </a:rPr>
              <a:t>в две или три строки</a:t>
            </a:r>
            <a:r>
              <a:rPr lang="en-GB" sz="2400" dirty="0">
                <a:solidFill>
                  <a:srgbClr val="102D69"/>
                </a:solidFill>
                <a:latin typeface="HSE Sans" panose="02000000000000000000" pitchFamily="2" charset="0"/>
              </a:rPr>
              <a:t> (24 </a:t>
            </a:r>
            <a:r>
              <a:rPr lang="en-GB" sz="2400" dirty="0" err="1">
                <a:solidFill>
                  <a:srgbClr val="102D69"/>
                </a:solidFill>
                <a:latin typeface="HSE Sans" panose="02000000000000000000" pitchFamily="2" charset="0"/>
              </a:rPr>
              <a:t>pt</a:t>
            </a:r>
            <a:r>
              <a:rPr lang="en-GB" sz="2400" dirty="0">
                <a:solidFill>
                  <a:srgbClr val="102D69"/>
                </a:solidFill>
                <a:latin typeface="HSE Sans" panose="02000000000000000000" pitchFamily="2" charset="0"/>
              </a:rPr>
              <a:t>)</a:t>
            </a:r>
            <a:endParaRPr lang="ru-RU" sz="24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sp>
        <p:nvSpPr>
          <p:cNvPr id="36" name="Текст 35">
            <a:extLst>
              <a:ext uri="{FF2B5EF4-FFF2-40B4-BE49-F238E27FC236}">
                <a16:creationId xmlns:a16="http://schemas.microsoft.com/office/drawing/2014/main" id="{69E35E54-2B19-7441-876F-1C6A84F4F15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5897" y="2379663"/>
            <a:ext cx="5245561" cy="3393234"/>
          </a:xfrm>
        </p:spPr>
        <p:txBody>
          <a:bodyPr lIns="0" tIns="0" r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pPr lvl="0"/>
            <a:r>
              <a:rPr lang="ru-RU" dirty="0"/>
              <a:t>Небольшие куски текста (13</a:t>
            </a:r>
            <a:r>
              <a:rPr lang="en-US" dirty="0" err="1"/>
              <a:t>pt</a:t>
            </a:r>
            <a:r>
              <a:rPr lang="en-US" dirty="0"/>
              <a:t>) </a:t>
            </a:r>
            <a:r>
              <a:rPr lang="ru-RU" dirty="0"/>
              <a:t>можно набирать в одну колонку, но не делайте колонку на всю ширину экрана. Текст, набранный длинной строкой очень трудно читать, подумайте о тех, кто будет читать вашу презентацию. Старайтесь чтобы в строке было в среднем семь — девять слов. Большее количество слов в строке способствует хорошему сну, но не чтению. Если у вас есть свободное пространство и вы считаете, что текст одинок и ему нужна компания, то поставьте рядом небольшое изображение, которое иллюстрирует ваш текст или дополняет его.</a:t>
            </a:r>
          </a:p>
        </p:txBody>
      </p:sp>
      <p:sp>
        <p:nvSpPr>
          <p:cNvPr id="38" name="Текст 37">
            <a:extLst>
              <a:ext uri="{FF2B5EF4-FFF2-40B4-BE49-F238E27FC236}">
                <a16:creationId xmlns:a16="http://schemas.microsoft.com/office/drawing/2014/main" id="{7FB4A275-856E-364D-8AA4-2071AADC6AA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43689" y="540904"/>
            <a:ext cx="1901825" cy="415925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i="0">
                <a:latin typeface="HSE Sans" panose="02000000000000000000" pitchFamily="2" charset="0"/>
              </a:defRPr>
            </a:lvl1pPr>
            <a:lvl2pPr marL="4572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2pPr>
            <a:lvl3pPr marL="9144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3pPr>
            <a:lvl4pPr marL="13716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4pPr>
            <a:lvl5pPr marL="18288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000" dirty="0">
                <a:latin typeface="HSE Sans" panose="02000000000000000000" pitchFamily="2" charset="0"/>
              </a:rPr>
              <a:t>Название подразделения</a:t>
            </a:r>
            <a:br>
              <a:rPr lang="ru-RU" sz="1000" dirty="0">
                <a:latin typeface="HSE Sans" panose="02000000000000000000" pitchFamily="2" charset="0"/>
              </a:rPr>
            </a:br>
            <a:r>
              <a:rPr lang="ru-RU" sz="1000" dirty="0">
                <a:latin typeface="HSE Sans" panose="02000000000000000000" pitchFamily="2" charset="0"/>
              </a:rPr>
              <a:t>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40" name="Текст 39">
            <a:extLst>
              <a:ext uri="{FF2B5EF4-FFF2-40B4-BE49-F238E27FC236}">
                <a16:creationId xmlns:a16="http://schemas.microsoft.com/office/drawing/2014/main" id="{58FBA0EA-8BE0-A643-B258-4E5C3446717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59163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презентации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41" name="Текст 39">
            <a:extLst>
              <a:ext uri="{FF2B5EF4-FFF2-40B4-BE49-F238E27FC236}">
                <a16:creationId xmlns:a16="http://schemas.microsoft.com/office/drawing/2014/main" id="{0BEC062F-1BEB-DE4C-B7EE-C552C9D45F1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59892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раздела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12874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Icon&#10;&#10;Description automatically generated">
            <a:extLst>
              <a:ext uri="{FF2B5EF4-FFF2-40B4-BE49-F238E27FC236}">
                <a16:creationId xmlns:a16="http://schemas.microsoft.com/office/drawing/2014/main" id="{FDC66DB8-29BC-5940-A721-40F10021456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17199" y="464363"/>
            <a:ext cx="448276" cy="448276"/>
          </a:xfrm>
          <a:prstGeom prst="rect">
            <a:avLst/>
          </a:prstGeom>
        </p:spPr>
      </p:pic>
      <p:cxnSp>
        <p:nvCxnSpPr>
          <p:cNvPr id="8" name="Straight Connector 19">
            <a:extLst>
              <a:ext uri="{FF2B5EF4-FFF2-40B4-BE49-F238E27FC236}">
                <a16:creationId xmlns:a16="http://schemas.microsoft.com/office/drawing/2014/main" id="{DE27C859-478F-3648-8A9D-2C85DBDCAC09}"/>
              </a:ext>
            </a:extLst>
          </p:cNvPr>
          <p:cNvCxnSpPr>
            <a:cxnSpLocks/>
          </p:cNvCxnSpPr>
          <p:nvPr userDrawn="1"/>
        </p:nvCxnSpPr>
        <p:spPr>
          <a:xfrm>
            <a:off x="329868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21">
            <a:extLst>
              <a:ext uri="{FF2B5EF4-FFF2-40B4-BE49-F238E27FC236}">
                <a16:creationId xmlns:a16="http://schemas.microsoft.com/office/drawing/2014/main" id="{58EA1144-CFD8-1D47-B430-7014F576043B}"/>
              </a:ext>
            </a:extLst>
          </p:cNvPr>
          <p:cNvCxnSpPr>
            <a:cxnSpLocks/>
          </p:cNvCxnSpPr>
          <p:nvPr userDrawn="1"/>
        </p:nvCxnSpPr>
        <p:spPr>
          <a:xfrm>
            <a:off x="609941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25">
            <a:extLst>
              <a:ext uri="{FF2B5EF4-FFF2-40B4-BE49-F238E27FC236}">
                <a16:creationId xmlns:a16="http://schemas.microsoft.com/office/drawing/2014/main" id="{96EDC73C-5A3C-014E-8E52-04CAFCA9B20B}"/>
              </a:ext>
            </a:extLst>
          </p:cNvPr>
          <p:cNvCxnSpPr>
            <a:cxnSpLocks/>
          </p:cNvCxnSpPr>
          <p:nvPr userDrawn="1"/>
        </p:nvCxnSpPr>
        <p:spPr>
          <a:xfrm>
            <a:off x="10277081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5E88681-53A8-3B45-B80A-372EDFB53883}"/>
              </a:ext>
            </a:extLst>
          </p:cNvPr>
          <p:cNvSpPr txBox="1"/>
          <p:nvPr userDrawn="1"/>
        </p:nvSpPr>
        <p:spPr>
          <a:xfrm>
            <a:off x="10410201" y="532278"/>
            <a:ext cx="67197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fld id="{32AF94B5-93D7-5247-B727-C7089232F508}" type="slidenum">
              <a:rPr lang="ru-RU" sz="2000" smtClean="0">
                <a:solidFill>
                  <a:srgbClr val="102D69"/>
                </a:solidFill>
                <a:latin typeface="HSE Sans" panose="02000000000000000000" pitchFamily="2" charset="0"/>
              </a:rPr>
              <a:t>‹#›</a:t>
            </a:fld>
            <a:endParaRPr lang="ru-RU" sz="20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cxnSp>
        <p:nvCxnSpPr>
          <p:cNvPr id="12" name="Straight Connector 59">
            <a:extLst>
              <a:ext uri="{FF2B5EF4-FFF2-40B4-BE49-F238E27FC236}">
                <a16:creationId xmlns:a16="http://schemas.microsoft.com/office/drawing/2014/main" id="{EDA7D8BF-DF37-704F-B77F-7E40752ACE25}"/>
              </a:ext>
            </a:extLst>
          </p:cNvPr>
          <p:cNvCxnSpPr>
            <a:cxnSpLocks/>
          </p:cNvCxnSpPr>
          <p:nvPr userDrawn="1"/>
        </p:nvCxnSpPr>
        <p:spPr>
          <a:xfrm>
            <a:off x="11643868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Текст 37">
            <a:extLst>
              <a:ext uri="{FF2B5EF4-FFF2-40B4-BE49-F238E27FC236}">
                <a16:creationId xmlns:a16="http://schemas.microsoft.com/office/drawing/2014/main" id="{5026DBD8-54A3-1446-9D3B-BA2B38460F1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43689" y="540904"/>
            <a:ext cx="1901825" cy="415925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i="0">
                <a:latin typeface="HSE Sans" panose="02000000000000000000" pitchFamily="2" charset="0"/>
              </a:defRPr>
            </a:lvl1pPr>
            <a:lvl2pPr marL="4572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2pPr>
            <a:lvl3pPr marL="9144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3pPr>
            <a:lvl4pPr marL="13716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4pPr>
            <a:lvl5pPr marL="18288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000" dirty="0">
                <a:latin typeface="HSE Sans" panose="02000000000000000000" pitchFamily="2" charset="0"/>
              </a:rPr>
              <a:t>Название подразделения</a:t>
            </a:r>
            <a:br>
              <a:rPr lang="ru-RU" sz="1000" dirty="0">
                <a:latin typeface="HSE Sans" panose="02000000000000000000" pitchFamily="2" charset="0"/>
              </a:rPr>
            </a:br>
            <a:r>
              <a:rPr lang="ru-RU" sz="1000" dirty="0">
                <a:latin typeface="HSE Sans" panose="02000000000000000000" pitchFamily="2" charset="0"/>
              </a:rPr>
              <a:t>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4" name="Текст 39">
            <a:extLst>
              <a:ext uri="{FF2B5EF4-FFF2-40B4-BE49-F238E27FC236}">
                <a16:creationId xmlns:a16="http://schemas.microsoft.com/office/drawing/2014/main" id="{E8AA3569-5054-7D47-AB14-BCFB0440D0A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59163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презентации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6" name="Заголовок 31">
            <a:extLst>
              <a:ext uri="{FF2B5EF4-FFF2-40B4-BE49-F238E27FC236}">
                <a16:creationId xmlns:a16="http://schemas.microsoft.com/office/drawing/2014/main" id="{76942483-EB13-0A4B-8060-DB65024C29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897" y="1447790"/>
            <a:ext cx="11057955" cy="777025"/>
          </a:xfrm>
        </p:spPr>
        <p:txBody>
          <a:bodyPr lIns="0" tIns="0" rIns="0" bIns="0" anchor="t">
            <a:normAutofit/>
          </a:bodyPr>
          <a:lstStyle>
            <a:lvl1pPr>
              <a:lnSpc>
                <a:spcPct val="100000"/>
              </a:lnSpc>
              <a:defRPr sz="2400" b="0" i="0">
                <a:latin typeface="HSE Sans" panose="02000000000000000000" pitchFamily="2" charset="0"/>
              </a:defRPr>
            </a:lvl1pPr>
          </a:lstStyle>
          <a:p>
            <a:r>
              <a:rPr lang="ru-RU" sz="2400" dirty="0">
                <a:solidFill>
                  <a:srgbClr val="102D69"/>
                </a:solidFill>
                <a:latin typeface="HSE Sans" panose="02000000000000000000" pitchFamily="2" charset="0"/>
              </a:rPr>
              <a:t>Заголовок может быть набран в две или три строки</a:t>
            </a:r>
            <a:r>
              <a:rPr lang="en-GB" sz="2400" dirty="0">
                <a:solidFill>
                  <a:srgbClr val="102D69"/>
                </a:solidFill>
                <a:latin typeface="HSE Sans" panose="02000000000000000000" pitchFamily="2" charset="0"/>
              </a:rPr>
              <a:t> (24 </a:t>
            </a:r>
            <a:r>
              <a:rPr lang="en-GB" sz="2400" dirty="0" err="1">
                <a:solidFill>
                  <a:srgbClr val="102D69"/>
                </a:solidFill>
                <a:latin typeface="HSE Sans" panose="02000000000000000000" pitchFamily="2" charset="0"/>
              </a:rPr>
              <a:t>pt</a:t>
            </a:r>
            <a:r>
              <a:rPr lang="en-GB" sz="2400" dirty="0">
                <a:solidFill>
                  <a:srgbClr val="102D69"/>
                </a:solidFill>
                <a:latin typeface="HSE Sans" panose="02000000000000000000" pitchFamily="2" charset="0"/>
              </a:rPr>
              <a:t>)</a:t>
            </a:r>
            <a:endParaRPr lang="ru-RU" sz="24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sp>
        <p:nvSpPr>
          <p:cNvPr id="17" name="Текст 35">
            <a:extLst>
              <a:ext uri="{FF2B5EF4-FFF2-40B4-BE49-F238E27FC236}">
                <a16:creationId xmlns:a16="http://schemas.microsoft.com/office/drawing/2014/main" id="{66FAD63B-F743-0F47-BBE3-D7731766705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5897" y="2379663"/>
            <a:ext cx="11057971" cy="3745092"/>
          </a:xfrm>
        </p:spPr>
        <p:txBody>
          <a:bodyPr lIns="0" tIns="0" rIns="0" numCol="3" spcCol="25200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300" dirty="0">
                <a:latin typeface="HSE Sans" panose="02000000000000000000" pitchFamily="2" charset="0"/>
              </a:rPr>
              <a:t>Если текста много, то рекомендуем набирать его в несколько колонок, две или три. Текст, набранный длинной строкой очень трудно читать, подумайте о тех, кто будет читать вашу презентацию. Старайтесь чтобы в строке было в среднем семь — девять слов. Большее количество слов в строке способствует хорошему сну, но не чтению. Если текста много, то рекомендуем набирать его в несколько колонок, две или три. Текст, набранный длинной строкой очень трудно читать, подумайте о тех, кто будет читать вашу презентацию. Старайтесь чтобы в строке было в среднем семь — девять слов. Большее количество слов в строке способствует хорошему сну, но не чтению. Если текста много, то рекомендуем набирать его в несколько колонок, две или три. Текст, набранный длинной строкой очень трудно читать, подумайте о тех, кто будет читать вашу презентацию. Старайтесь чтобы в строке было в среднем семь — девять слов. Большее количество слов в строке способствует хорошему сну, но не чтению. Если текста много, то рекомендуем набирать его в несколько колонок, две или три. Текст, набранный длинной строкой очень трудно читать, подумайте о тех, кто будет читать вашу презентацию. Старайтесь чтобы в строке было в среднем семь — девять слов. Большее количество слов в строке способствует хорошему сну, но не чтению. Если текста много, то рекомендуем набирать его в несколько колонок, две или три. Текст, набранный длинной строкой очень трудно читать, подумайте о тех, кто будет читать вашу презентацию. Старайтесь чтобы в строке было в среднем семь — девять слов. Большее количество слов в строке способствует хорошему сну, но не чтению. Если текста много, то рекомендуем набирать его в несколько колонок, две или три. Текст, набранный длинной строкой очень трудно читать, подумайте о тех, кто будет читать вашу презентацию. Старайтесь чтобы в строке было в среднем семь — девять слов. Большее количество слов в строке способствует хорошему сну, но не чтению. Если текста много, то рекомендуем набирать его в несколько колонок, две или три. Текст, набранный длинной строкой очень трудно читать, подумайте о тех, кто будет читать вашу презентацию. Старайтесь чтобы в строке было в среднем семь — девять слов. Большее количество слов в строке способствует хорошему сну, но не чтению.</a:t>
            </a:r>
          </a:p>
        </p:txBody>
      </p:sp>
      <p:sp>
        <p:nvSpPr>
          <p:cNvPr id="18" name="Текст 39">
            <a:extLst>
              <a:ext uri="{FF2B5EF4-FFF2-40B4-BE49-F238E27FC236}">
                <a16:creationId xmlns:a16="http://schemas.microsoft.com/office/drawing/2014/main" id="{8A048480-30C9-044E-8C2E-0F67398FEE1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59892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раздела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71834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_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Icon&#10;&#10;Description automatically generated">
            <a:extLst>
              <a:ext uri="{FF2B5EF4-FFF2-40B4-BE49-F238E27FC236}">
                <a16:creationId xmlns:a16="http://schemas.microsoft.com/office/drawing/2014/main" id="{0E78CA68-7A0C-CF41-9AC6-A547FB9EC3B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17199" y="464363"/>
            <a:ext cx="448276" cy="448276"/>
          </a:xfrm>
          <a:prstGeom prst="rect">
            <a:avLst/>
          </a:prstGeom>
        </p:spPr>
      </p:pic>
      <p:cxnSp>
        <p:nvCxnSpPr>
          <p:cNvPr id="8" name="Straight Connector 19">
            <a:extLst>
              <a:ext uri="{FF2B5EF4-FFF2-40B4-BE49-F238E27FC236}">
                <a16:creationId xmlns:a16="http://schemas.microsoft.com/office/drawing/2014/main" id="{45DC512A-A23B-B24D-A1F6-6793976867CF}"/>
              </a:ext>
            </a:extLst>
          </p:cNvPr>
          <p:cNvCxnSpPr>
            <a:cxnSpLocks/>
          </p:cNvCxnSpPr>
          <p:nvPr userDrawn="1"/>
        </p:nvCxnSpPr>
        <p:spPr>
          <a:xfrm>
            <a:off x="329868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21">
            <a:extLst>
              <a:ext uri="{FF2B5EF4-FFF2-40B4-BE49-F238E27FC236}">
                <a16:creationId xmlns:a16="http://schemas.microsoft.com/office/drawing/2014/main" id="{21F91649-DF0F-5F45-A43B-2CED9ACDD049}"/>
              </a:ext>
            </a:extLst>
          </p:cNvPr>
          <p:cNvCxnSpPr>
            <a:cxnSpLocks/>
          </p:cNvCxnSpPr>
          <p:nvPr userDrawn="1"/>
        </p:nvCxnSpPr>
        <p:spPr>
          <a:xfrm>
            <a:off x="609941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25">
            <a:extLst>
              <a:ext uri="{FF2B5EF4-FFF2-40B4-BE49-F238E27FC236}">
                <a16:creationId xmlns:a16="http://schemas.microsoft.com/office/drawing/2014/main" id="{3137B760-1A50-1845-B7F2-1EF31C71C72B}"/>
              </a:ext>
            </a:extLst>
          </p:cNvPr>
          <p:cNvCxnSpPr>
            <a:cxnSpLocks/>
          </p:cNvCxnSpPr>
          <p:nvPr userDrawn="1"/>
        </p:nvCxnSpPr>
        <p:spPr>
          <a:xfrm>
            <a:off x="10277081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5ECCF8F-5855-7943-B503-5573887A534D}"/>
              </a:ext>
            </a:extLst>
          </p:cNvPr>
          <p:cNvSpPr txBox="1"/>
          <p:nvPr userDrawn="1"/>
        </p:nvSpPr>
        <p:spPr>
          <a:xfrm>
            <a:off x="10410201" y="532278"/>
            <a:ext cx="67197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fld id="{32AF94B5-93D7-5247-B727-C7089232F508}" type="slidenum">
              <a:rPr lang="ru-RU" sz="2000" smtClean="0">
                <a:solidFill>
                  <a:srgbClr val="102D69"/>
                </a:solidFill>
                <a:latin typeface="HSE Sans" panose="02000000000000000000" pitchFamily="2" charset="0"/>
              </a:rPr>
              <a:t>‹#›</a:t>
            </a:fld>
            <a:endParaRPr lang="ru-RU" sz="20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cxnSp>
        <p:nvCxnSpPr>
          <p:cNvPr id="12" name="Straight Connector 59">
            <a:extLst>
              <a:ext uri="{FF2B5EF4-FFF2-40B4-BE49-F238E27FC236}">
                <a16:creationId xmlns:a16="http://schemas.microsoft.com/office/drawing/2014/main" id="{FB81B23D-CDD8-E64C-9887-3540F7EE1C4B}"/>
              </a:ext>
            </a:extLst>
          </p:cNvPr>
          <p:cNvCxnSpPr>
            <a:cxnSpLocks/>
          </p:cNvCxnSpPr>
          <p:nvPr userDrawn="1"/>
        </p:nvCxnSpPr>
        <p:spPr>
          <a:xfrm>
            <a:off x="11643868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Текст 37">
            <a:extLst>
              <a:ext uri="{FF2B5EF4-FFF2-40B4-BE49-F238E27FC236}">
                <a16:creationId xmlns:a16="http://schemas.microsoft.com/office/drawing/2014/main" id="{C2D710AE-3CBE-5940-A7EB-F96132E6592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43689" y="540904"/>
            <a:ext cx="1901825" cy="415925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i="0">
                <a:latin typeface="HSE Sans" panose="02000000000000000000" pitchFamily="2" charset="0"/>
              </a:defRPr>
            </a:lvl1pPr>
            <a:lvl2pPr marL="4572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2pPr>
            <a:lvl3pPr marL="9144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3pPr>
            <a:lvl4pPr marL="13716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4pPr>
            <a:lvl5pPr marL="18288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000" dirty="0">
                <a:latin typeface="HSE Sans" panose="02000000000000000000" pitchFamily="2" charset="0"/>
              </a:rPr>
              <a:t>Название подразделения</a:t>
            </a:r>
            <a:br>
              <a:rPr lang="ru-RU" sz="1000" dirty="0">
                <a:latin typeface="HSE Sans" panose="02000000000000000000" pitchFamily="2" charset="0"/>
              </a:rPr>
            </a:br>
            <a:r>
              <a:rPr lang="ru-RU" sz="1000" dirty="0">
                <a:latin typeface="HSE Sans" panose="02000000000000000000" pitchFamily="2" charset="0"/>
              </a:rPr>
              <a:t>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4" name="Текст 39">
            <a:extLst>
              <a:ext uri="{FF2B5EF4-FFF2-40B4-BE49-F238E27FC236}">
                <a16:creationId xmlns:a16="http://schemas.microsoft.com/office/drawing/2014/main" id="{FCC5A33D-0A3C-F140-B745-367744A5F30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59163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презентации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7" name="Текст 35">
            <a:extLst>
              <a:ext uri="{FF2B5EF4-FFF2-40B4-BE49-F238E27FC236}">
                <a16:creationId xmlns:a16="http://schemas.microsoft.com/office/drawing/2014/main" id="{5163BE0A-A745-414A-AF21-D968BD69D2D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5898" y="2379663"/>
            <a:ext cx="4322531" cy="2399371"/>
          </a:xfrm>
        </p:spPr>
        <p:txBody>
          <a:bodyPr lIns="0" tIns="0" r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pPr lvl="0"/>
            <a:r>
              <a:rPr lang="ru-RU" dirty="0"/>
              <a:t>Небольшие куски текста (13</a:t>
            </a:r>
            <a:r>
              <a:rPr lang="en-US" dirty="0" err="1"/>
              <a:t>pt</a:t>
            </a:r>
            <a:r>
              <a:rPr lang="en-US" dirty="0"/>
              <a:t>) </a:t>
            </a:r>
            <a:r>
              <a:rPr lang="ru-RU" dirty="0"/>
              <a:t>можно набирать в одну колонку, но не делайте колонку на всю ширину экрана. Текст, набранный длинной строкой очень трудно читать, подумайте о тех, кто будет читать вашу презентацию. Старайтесь чтобы в строке было в среднем семь — девять слов. Большее количество слов в строке способствует хорошему сну, но не чтению. Если у вас есть свободное пространство и вы считаете, что текст одинок и ему нужна компания, то поставьте рядом небольшое изображение, которое иллюстрирует ваш текст или дополняет его.</a:t>
            </a:r>
          </a:p>
        </p:txBody>
      </p:sp>
      <p:sp>
        <p:nvSpPr>
          <p:cNvPr id="20" name="Текст 35">
            <a:extLst>
              <a:ext uri="{FF2B5EF4-FFF2-40B4-BE49-F238E27FC236}">
                <a16:creationId xmlns:a16="http://schemas.microsoft.com/office/drawing/2014/main" id="{B3D47CF6-5FC1-2346-8894-A7CC39063DE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5897" y="5183249"/>
            <a:ext cx="3934345" cy="553998"/>
          </a:xfrm>
        </p:spPr>
        <p:txBody>
          <a:bodyPr lIns="0" tIns="0" r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Примечания, или любая другая пояснительная или дополнительная информация набираются шрифтом размером 10 </a:t>
            </a:r>
            <a:r>
              <a:rPr lang="en-GB" sz="1000" dirty="0" err="1">
                <a:latin typeface="HSE Sans" panose="02000000000000000000" pitchFamily="2" charset="0"/>
              </a:rPr>
              <a:t>pt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23" name="Текст 22">
            <a:extLst>
              <a:ext uri="{FF2B5EF4-FFF2-40B4-BE49-F238E27FC236}">
                <a16:creationId xmlns:a16="http://schemas.microsoft.com/office/drawing/2014/main" id="{CD14B8F3-89C2-9F45-809E-D1EAF85AC56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59892" y="2379663"/>
            <a:ext cx="5383968" cy="3451794"/>
          </a:xfr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2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3200" dirty="0">
                <a:solidFill>
                  <a:srgbClr val="102D69"/>
                </a:solidFill>
                <a:latin typeface="HSE Sans" panose="02000000000000000000" pitchFamily="2" charset="0"/>
              </a:rPr>
              <a:t>Небольшую фразу, с важной информацией, можно выделить, набрав ее более крупным кеглем, чем обычный  текст. Делать это часто не рекомендуется.</a:t>
            </a:r>
          </a:p>
          <a:p>
            <a:pPr lvl="0"/>
            <a:endParaRPr lang="ru-RU" dirty="0"/>
          </a:p>
        </p:txBody>
      </p:sp>
      <p:sp>
        <p:nvSpPr>
          <p:cNvPr id="24" name="Текст 39">
            <a:extLst>
              <a:ext uri="{FF2B5EF4-FFF2-40B4-BE49-F238E27FC236}">
                <a16:creationId xmlns:a16="http://schemas.microsoft.com/office/drawing/2014/main" id="{3BE4279A-8109-B244-B721-18F10C696B1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59892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раздела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25" name="Заголовок 31">
            <a:extLst>
              <a:ext uri="{FF2B5EF4-FFF2-40B4-BE49-F238E27FC236}">
                <a16:creationId xmlns:a16="http://schemas.microsoft.com/office/drawing/2014/main" id="{B32DC3D4-97A5-3E4F-A29B-422D5E3129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897" y="1447790"/>
            <a:ext cx="11057955" cy="777025"/>
          </a:xfrm>
        </p:spPr>
        <p:txBody>
          <a:bodyPr lIns="0" tIns="0" rIns="0" bIns="0" anchor="t">
            <a:normAutofit/>
          </a:bodyPr>
          <a:lstStyle>
            <a:lvl1pPr>
              <a:lnSpc>
                <a:spcPct val="100000"/>
              </a:lnSpc>
              <a:defRPr sz="2400" b="0" i="0">
                <a:latin typeface="HSE Sans" panose="02000000000000000000" pitchFamily="2" charset="0"/>
              </a:defRPr>
            </a:lvl1pPr>
          </a:lstStyle>
          <a:p>
            <a:r>
              <a:rPr lang="ru-RU" sz="2400" dirty="0">
                <a:solidFill>
                  <a:srgbClr val="102D69"/>
                </a:solidFill>
                <a:latin typeface="HSE Sans" panose="02000000000000000000" pitchFamily="2" charset="0"/>
              </a:rPr>
              <a:t>Заголовок может быть набран в две или три строки</a:t>
            </a:r>
            <a:r>
              <a:rPr lang="en-GB" sz="2400" dirty="0">
                <a:solidFill>
                  <a:srgbClr val="102D69"/>
                </a:solidFill>
                <a:latin typeface="HSE Sans" panose="02000000000000000000" pitchFamily="2" charset="0"/>
              </a:rPr>
              <a:t> (24 </a:t>
            </a:r>
            <a:r>
              <a:rPr lang="en-GB" sz="2400" dirty="0" err="1">
                <a:solidFill>
                  <a:srgbClr val="102D69"/>
                </a:solidFill>
                <a:latin typeface="HSE Sans" panose="02000000000000000000" pitchFamily="2" charset="0"/>
              </a:rPr>
              <a:t>pt</a:t>
            </a:r>
            <a:r>
              <a:rPr lang="en-GB" sz="2400" dirty="0">
                <a:solidFill>
                  <a:srgbClr val="102D69"/>
                </a:solidFill>
                <a:latin typeface="HSE Sans" panose="02000000000000000000" pitchFamily="2" charset="0"/>
              </a:rPr>
              <a:t>)</a:t>
            </a:r>
            <a:endParaRPr lang="ru-RU" sz="24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37956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График_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Icon&#10;&#10;Description automatically generated">
            <a:extLst>
              <a:ext uri="{FF2B5EF4-FFF2-40B4-BE49-F238E27FC236}">
                <a16:creationId xmlns:a16="http://schemas.microsoft.com/office/drawing/2014/main" id="{9E89D752-CAC6-0943-9A3D-4C52DBF50CE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17199" y="464363"/>
            <a:ext cx="448276" cy="448276"/>
          </a:xfrm>
          <a:prstGeom prst="rect">
            <a:avLst/>
          </a:prstGeom>
        </p:spPr>
      </p:pic>
      <p:cxnSp>
        <p:nvCxnSpPr>
          <p:cNvPr id="8" name="Straight Connector 19">
            <a:extLst>
              <a:ext uri="{FF2B5EF4-FFF2-40B4-BE49-F238E27FC236}">
                <a16:creationId xmlns:a16="http://schemas.microsoft.com/office/drawing/2014/main" id="{64D89E64-93BB-044D-B3D4-8F2679C5CA4C}"/>
              </a:ext>
            </a:extLst>
          </p:cNvPr>
          <p:cNvCxnSpPr>
            <a:cxnSpLocks/>
          </p:cNvCxnSpPr>
          <p:nvPr userDrawn="1"/>
        </p:nvCxnSpPr>
        <p:spPr>
          <a:xfrm>
            <a:off x="329868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21">
            <a:extLst>
              <a:ext uri="{FF2B5EF4-FFF2-40B4-BE49-F238E27FC236}">
                <a16:creationId xmlns:a16="http://schemas.microsoft.com/office/drawing/2014/main" id="{D0C3B169-866D-C645-AF76-00F8C2A97E9B}"/>
              </a:ext>
            </a:extLst>
          </p:cNvPr>
          <p:cNvCxnSpPr>
            <a:cxnSpLocks/>
          </p:cNvCxnSpPr>
          <p:nvPr userDrawn="1"/>
        </p:nvCxnSpPr>
        <p:spPr>
          <a:xfrm>
            <a:off x="609941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25">
            <a:extLst>
              <a:ext uri="{FF2B5EF4-FFF2-40B4-BE49-F238E27FC236}">
                <a16:creationId xmlns:a16="http://schemas.microsoft.com/office/drawing/2014/main" id="{FDDF48AB-D8AE-0E42-A544-8EA5B8744778}"/>
              </a:ext>
            </a:extLst>
          </p:cNvPr>
          <p:cNvCxnSpPr>
            <a:cxnSpLocks/>
          </p:cNvCxnSpPr>
          <p:nvPr userDrawn="1"/>
        </p:nvCxnSpPr>
        <p:spPr>
          <a:xfrm>
            <a:off x="10277081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6DF89EC-1E7C-3B40-85F4-6D19A7D29AC7}"/>
              </a:ext>
            </a:extLst>
          </p:cNvPr>
          <p:cNvSpPr txBox="1"/>
          <p:nvPr userDrawn="1"/>
        </p:nvSpPr>
        <p:spPr>
          <a:xfrm>
            <a:off x="10410201" y="532278"/>
            <a:ext cx="67197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fld id="{32AF94B5-93D7-5247-B727-C7089232F508}" type="slidenum">
              <a:rPr lang="ru-RU" sz="2000" smtClean="0">
                <a:solidFill>
                  <a:srgbClr val="102D69"/>
                </a:solidFill>
                <a:latin typeface="HSE Sans" panose="02000000000000000000" pitchFamily="2" charset="0"/>
              </a:rPr>
              <a:t>‹#›</a:t>
            </a:fld>
            <a:endParaRPr lang="ru-RU" sz="20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cxnSp>
        <p:nvCxnSpPr>
          <p:cNvPr id="12" name="Straight Connector 59">
            <a:extLst>
              <a:ext uri="{FF2B5EF4-FFF2-40B4-BE49-F238E27FC236}">
                <a16:creationId xmlns:a16="http://schemas.microsoft.com/office/drawing/2014/main" id="{019D6862-BD52-734D-9E19-38C147CA2D29}"/>
              </a:ext>
            </a:extLst>
          </p:cNvPr>
          <p:cNvCxnSpPr>
            <a:cxnSpLocks/>
          </p:cNvCxnSpPr>
          <p:nvPr userDrawn="1"/>
        </p:nvCxnSpPr>
        <p:spPr>
          <a:xfrm>
            <a:off x="11643868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Текст 37">
            <a:extLst>
              <a:ext uri="{FF2B5EF4-FFF2-40B4-BE49-F238E27FC236}">
                <a16:creationId xmlns:a16="http://schemas.microsoft.com/office/drawing/2014/main" id="{A9BD5ADD-B3F2-C342-82F7-83683F040D2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43689" y="540904"/>
            <a:ext cx="1901825" cy="415925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i="0">
                <a:latin typeface="HSE Sans" panose="02000000000000000000" pitchFamily="2" charset="0"/>
              </a:defRPr>
            </a:lvl1pPr>
            <a:lvl2pPr marL="4572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2pPr>
            <a:lvl3pPr marL="9144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3pPr>
            <a:lvl4pPr marL="13716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4pPr>
            <a:lvl5pPr marL="18288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000" dirty="0">
                <a:latin typeface="HSE Sans" panose="02000000000000000000" pitchFamily="2" charset="0"/>
              </a:rPr>
              <a:t>Название подразделения</a:t>
            </a:r>
            <a:br>
              <a:rPr lang="ru-RU" sz="1000" dirty="0">
                <a:latin typeface="HSE Sans" panose="02000000000000000000" pitchFamily="2" charset="0"/>
              </a:rPr>
            </a:br>
            <a:r>
              <a:rPr lang="ru-RU" sz="1000" dirty="0">
                <a:latin typeface="HSE Sans" panose="02000000000000000000" pitchFamily="2" charset="0"/>
              </a:rPr>
              <a:t>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4" name="Текст 39">
            <a:extLst>
              <a:ext uri="{FF2B5EF4-FFF2-40B4-BE49-F238E27FC236}">
                <a16:creationId xmlns:a16="http://schemas.microsoft.com/office/drawing/2014/main" id="{4F15CBC0-FC8B-744E-95A7-C9863CDC31B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59163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презентации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6" name="Текст 39">
            <a:extLst>
              <a:ext uri="{FF2B5EF4-FFF2-40B4-BE49-F238E27FC236}">
                <a16:creationId xmlns:a16="http://schemas.microsoft.com/office/drawing/2014/main" id="{BC3B54AA-A0BD-E646-B3B7-C0E724D26D2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59892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раздела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7" name="Заголовок 31">
            <a:extLst>
              <a:ext uri="{FF2B5EF4-FFF2-40B4-BE49-F238E27FC236}">
                <a16:creationId xmlns:a16="http://schemas.microsoft.com/office/drawing/2014/main" id="{B3F16318-C9C3-B948-A508-4BC53D0B77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899" y="1447790"/>
            <a:ext cx="4322530" cy="777025"/>
          </a:xfrm>
        </p:spPr>
        <p:txBody>
          <a:bodyPr lIns="0" tIns="0" rIns="0" bIns="0" anchor="t">
            <a:normAutofit/>
          </a:bodyPr>
          <a:lstStyle>
            <a:lvl1pPr>
              <a:lnSpc>
                <a:spcPct val="100000"/>
              </a:lnSpc>
              <a:defRPr sz="2400" b="0" i="0">
                <a:latin typeface="HSE Sans" panose="02000000000000000000" pitchFamily="2" charset="0"/>
              </a:defRPr>
            </a:lvl1pPr>
          </a:lstStyle>
          <a:p>
            <a:r>
              <a:rPr lang="ru-RU" sz="2400" dirty="0">
                <a:solidFill>
                  <a:srgbClr val="102D69"/>
                </a:solidFill>
                <a:latin typeface="HSE Sans" panose="02000000000000000000" pitchFamily="2" charset="0"/>
              </a:rPr>
              <a:t>Заголовок может быть набран </a:t>
            </a:r>
            <a:br>
              <a:rPr lang="ru-RU" sz="2400" dirty="0">
                <a:solidFill>
                  <a:srgbClr val="102D69"/>
                </a:solidFill>
                <a:latin typeface="HSE Sans" panose="02000000000000000000" pitchFamily="2" charset="0"/>
              </a:rPr>
            </a:br>
            <a:r>
              <a:rPr lang="ru-RU" sz="2400" dirty="0">
                <a:solidFill>
                  <a:srgbClr val="102D69"/>
                </a:solidFill>
                <a:latin typeface="HSE Sans" panose="02000000000000000000" pitchFamily="2" charset="0"/>
              </a:rPr>
              <a:t>в две или три строки</a:t>
            </a:r>
            <a:r>
              <a:rPr lang="en-GB" sz="2400" dirty="0">
                <a:solidFill>
                  <a:srgbClr val="102D69"/>
                </a:solidFill>
                <a:latin typeface="HSE Sans" panose="02000000000000000000" pitchFamily="2" charset="0"/>
              </a:rPr>
              <a:t> (24 </a:t>
            </a:r>
            <a:r>
              <a:rPr lang="en-GB" sz="2400" dirty="0" err="1">
                <a:solidFill>
                  <a:srgbClr val="102D69"/>
                </a:solidFill>
                <a:latin typeface="HSE Sans" panose="02000000000000000000" pitchFamily="2" charset="0"/>
              </a:rPr>
              <a:t>pt</a:t>
            </a:r>
            <a:r>
              <a:rPr lang="en-GB" sz="2400" dirty="0">
                <a:solidFill>
                  <a:srgbClr val="102D69"/>
                </a:solidFill>
                <a:latin typeface="HSE Sans" panose="02000000000000000000" pitchFamily="2" charset="0"/>
              </a:rPr>
              <a:t>)</a:t>
            </a:r>
            <a:endParaRPr lang="ru-RU" sz="24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sp>
        <p:nvSpPr>
          <p:cNvPr id="18" name="Текст 35">
            <a:extLst>
              <a:ext uri="{FF2B5EF4-FFF2-40B4-BE49-F238E27FC236}">
                <a16:creationId xmlns:a16="http://schemas.microsoft.com/office/drawing/2014/main" id="{23B3E5FB-BBCE-4149-AD9A-8CAB06CC9FC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5898" y="2379663"/>
            <a:ext cx="4322531" cy="2399371"/>
          </a:xfrm>
        </p:spPr>
        <p:txBody>
          <a:bodyPr lIns="0" tIns="0" r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en-GB" sz="1300" dirty="0">
                <a:latin typeface="HSE Sans" panose="02000000000000000000" pitchFamily="2" charset="0"/>
              </a:rPr>
              <a:t>Lorem ipsum </a:t>
            </a:r>
            <a:r>
              <a:rPr lang="en-GB" sz="1300" dirty="0" err="1">
                <a:latin typeface="HSE Sans" panose="02000000000000000000" pitchFamily="2" charset="0"/>
              </a:rPr>
              <a:t>dolor</a:t>
            </a:r>
            <a:r>
              <a:rPr lang="en-GB" sz="1300" dirty="0">
                <a:latin typeface="HSE Sans" panose="02000000000000000000" pitchFamily="2" charset="0"/>
              </a:rPr>
              <a:t> sit </a:t>
            </a:r>
            <a:r>
              <a:rPr lang="en-GB" sz="1300" dirty="0" err="1">
                <a:latin typeface="HSE Sans" panose="02000000000000000000" pitchFamily="2" charset="0"/>
              </a:rPr>
              <a:t>amet</a:t>
            </a:r>
            <a:r>
              <a:rPr lang="en-GB" sz="1300" dirty="0">
                <a:latin typeface="HSE Sans" panose="02000000000000000000" pitchFamily="2" charset="0"/>
              </a:rPr>
              <a:t>, </a:t>
            </a:r>
            <a:r>
              <a:rPr lang="en-GB" sz="1300" dirty="0" err="1">
                <a:latin typeface="HSE Sans" panose="02000000000000000000" pitchFamily="2" charset="0"/>
              </a:rPr>
              <a:t>consectetur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adipiscing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elit</a:t>
            </a:r>
            <a:r>
              <a:rPr lang="en-GB" sz="1300" dirty="0">
                <a:latin typeface="HSE Sans" panose="02000000000000000000" pitchFamily="2" charset="0"/>
              </a:rPr>
              <a:t>, </a:t>
            </a:r>
            <a:r>
              <a:rPr lang="en-GB" sz="1300" dirty="0" err="1">
                <a:latin typeface="HSE Sans" panose="02000000000000000000" pitchFamily="2" charset="0"/>
              </a:rPr>
              <a:t>sed</a:t>
            </a:r>
            <a:r>
              <a:rPr lang="en-GB" sz="1300" dirty="0">
                <a:latin typeface="HSE Sans" panose="02000000000000000000" pitchFamily="2" charset="0"/>
              </a:rPr>
              <a:t> do </a:t>
            </a:r>
            <a:r>
              <a:rPr lang="en-GB" sz="1300" dirty="0" err="1">
                <a:latin typeface="HSE Sans" panose="02000000000000000000" pitchFamily="2" charset="0"/>
              </a:rPr>
              <a:t>eiusmod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tempor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incididunt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ut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labore</a:t>
            </a:r>
            <a:r>
              <a:rPr lang="en-GB" sz="1300" dirty="0">
                <a:latin typeface="HSE Sans" panose="02000000000000000000" pitchFamily="2" charset="0"/>
              </a:rPr>
              <a:t> et dolore magna </a:t>
            </a:r>
            <a:r>
              <a:rPr lang="en-GB" sz="1300" dirty="0" err="1">
                <a:latin typeface="HSE Sans" panose="02000000000000000000" pitchFamily="2" charset="0"/>
              </a:rPr>
              <a:t>aliqua</a:t>
            </a:r>
            <a:r>
              <a:rPr lang="en-GB" sz="1300" dirty="0">
                <a:latin typeface="HSE Sans" panose="02000000000000000000" pitchFamily="2" charset="0"/>
              </a:rPr>
              <a:t>. Ut </a:t>
            </a:r>
            <a:r>
              <a:rPr lang="en-GB" sz="1300" dirty="0" err="1">
                <a:latin typeface="HSE Sans" panose="02000000000000000000" pitchFamily="2" charset="0"/>
              </a:rPr>
              <a:t>enim</a:t>
            </a:r>
            <a:r>
              <a:rPr lang="en-GB" sz="1300" dirty="0">
                <a:latin typeface="HSE Sans" panose="02000000000000000000" pitchFamily="2" charset="0"/>
              </a:rPr>
              <a:t> ad minim </a:t>
            </a:r>
            <a:r>
              <a:rPr lang="en-GB" sz="1300" dirty="0" err="1">
                <a:latin typeface="HSE Sans" panose="02000000000000000000" pitchFamily="2" charset="0"/>
              </a:rPr>
              <a:t>veniam</a:t>
            </a:r>
            <a:r>
              <a:rPr lang="en-GB" sz="1300" dirty="0">
                <a:latin typeface="HSE Sans" panose="02000000000000000000" pitchFamily="2" charset="0"/>
              </a:rPr>
              <a:t>, </a:t>
            </a:r>
            <a:r>
              <a:rPr lang="en-GB" sz="1300" dirty="0" err="1">
                <a:latin typeface="HSE Sans" panose="02000000000000000000" pitchFamily="2" charset="0"/>
              </a:rPr>
              <a:t>quis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nostrud</a:t>
            </a:r>
            <a:r>
              <a:rPr lang="en-GB" sz="1300" dirty="0">
                <a:latin typeface="HSE Sans" panose="02000000000000000000" pitchFamily="2" charset="0"/>
              </a:rPr>
              <a:t> exercitation </a:t>
            </a:r>
            <a:r>
              <a:rPr lang="en-GB" sz="1300" dirty="0" err="1">
                <a:latin typeface="HSE Sans" panose="02000000000000000000" pitchFamily="2" charset="0"/>
              </a:rPr>
              <a:t>ullamco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laboris</a:t>
            </a:r>
            <a:r>
              <a:rPr lang="en-GB" sz="1300" dirty="0">
                <a:latin typeface="HSE Sans" panose="02000000000000000000" pitchFamily="2" charset="0"/>
              </a:rPr>
              <a:t> nisi </a:t>
            </a:r>
            <a:r>
              <a:rPr lang="en-GB" sz="1300" dirty="0" err="1">
                <a:latin typeface="HSE Sans" panose="02000000000000000000" pitchFamily="2" charset="0"/>
              </a:rPr>
              <a:t>ut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aliquip</a:t>
            </a:r>
            <a:r>
              <a:rPr lang="en-GB" sz="1300" dirty="0">
                <a:latin typeface="HSE Sans" panose="02000000000000000000" pitchFamily="2" charset="0"/>
              </a:rPr>
              <a:t> ex </a:t>
            </a:r>
            <a:r>
              <a:rPr lang="en-GB" sz="1300" dirty="0" err="1">
                <a:latin typeface="HSE Sans" panose="02000000000000000000" pitchFamily="2" charset="0"/>
              </a:rPr>
              <a:t>ea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commodo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consequat</a:t>
            </a:r>
            <a:r>
              <a:rPr lang="en-GB" sz="1300" dirty="0">
                <a:latin typeface="HSE Sans" panose="02000000000000000000" pitchFamily="2" charset="0"/>
              </a:rPr>
              <a:t>. Duis </a:t>
            </a:r>
            <a:r>
              <a:rPr lang="en-GB" sz="1300" dirty="0" err="1">
                <a:latin typeface="HSE Sans" panose="02000000000000000000" pitchFamily="2" charset="0"/>
              </a:rPr>
              <a:t>aute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irure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dolor</a:t>
            </a:r>
            <a:r>
              <a:rPr lang="en-GB" sz="1300" dirty="0">
                <a:latin typeface="HSE Sans" panose="02000000000000000000" pitchFamily="2" charset="0"/>
              </a:rPr>
              <a:t> in </a:t>
            </a:r>
            <a:r>
              <a:rPr lang="en-GB" sz="1300" dirty="0" err="1">
                <a:latin typeface="HSE Sans" panose="02000000000000000000" pitchFamily="2" charset="0"/>
              </a:rPr>
              <a:t>reprehenderit</a:t>
            </a:r>
            <a:r>
              <a:rPr lang="en-GB" sz="1300" dirty="0">
                <a:latin typeface="HSE Sans" panose="02000000000000000000" pitchFamily="2" charset="0"/>
              </a:rPr>
              <a:t> in </a:t>
            </a:r>
            <a:r>
              <a:rPr lang="en-GB" sz="1300" dirty="0" err="1">
                <a:latin typeface="HSE Sans" panose="02000000000000000000" pitchFamily="2" charset="0"/>
              </a:rPr>
              <a:t>voluptate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velit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esse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cillum</a:t>
            </a:r>
            <a:r>
              <a:rPr lang="en-GB" sz="1300" dirty="0">
                <a:latin typeface="HSE Sans" panose="02000000000000000000" pitchFamily="2" charset="0"/>
              </a:rPr>
              <a:t> dolore </a:t>
            </a:r>
            <a:r>
              <a:rPr lang="en-GB" sz="1300" dirty="0" err="1">
                <a:latin typeface="HSE Sans" panose="02000000000000000000" pitchFamily="2" charset="0"/>
              </a:rPr>
              <a:t>eu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fugiat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nulla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pariatur</a:t>
            </a:r>
            <a:r>
              <a:rPr lang="en-GB" sz="1300" dirty="0">
                <a:latin typeface="HSE Sans" panose="02000000000000000000" pitchFamily="2" charset="0"/>
              </a:rPr>
              <a:t>. </a:t>
            </a:r>
            <a:r>
              <a:rPr lang="en-GB" sz="1300" dirty="0" err="1">
                <a:latin typeface="HSE Sans" panose="02000000000000000000" pitchFamily="2" charset="0"/>
              </a:rPr>
              <a:t>Excepteur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sint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occaecat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cupidatat</a:t>
            </a:r>
            <a:r>
              <a:rPr lang="en-GB" sz="1300" dirty="0">
                <a:latin typeface="HSE Sans" panose="02000000000000000000" pitchFamily="2" charset="0"/>
              </a:rPr>
              <a:t> non </a:t>
            </a:r>
            <a:r>
              <a:rPr lang="en-GB" sz="1300" dirty="0" err="1">
                <a:latin typeface="HSE Sans" panose="02000000000000000000" pitchFamily="2" charset="0"/>
              </a:rPr>
              <a:t>proident</a:t>
            </a:r>
            <a:r>
              <a:rPr lang="en-GB" sz="1300" dirty="0">
                <a:latin typeface="HSE Sans" panose="02000000000000000000" pitchFamily="2" charset="0"/>
              </a:rPr>
              <a:t>, sunt in culpa qui </a:t>
            </a:r>
            <a:r>
              <a:rPr lang="en-GB" sz="1300" dirty="0" err="1">
                <a:latin typeface="HSE Sans" panose="02000000000000000000" pitchFamily="2" charset="0"/>
              </a:rPr>
              <a:t>officia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deserunt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mollit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anim</a:t>
            </a:r>
            <a:r>
              <a:rPr lang="en-GB" sz="1300" dirty="0">
                <a:latin typeface="HSE Sans" panose="02000000000000000000" pitchFamily="2" charset="0"/>
              </a:rPr>
              <a:t> id </a:t>
            </a:r>
            <a:r>
              <a:rPr lang="en-GB" sz="1300" dirty="0" err="1">
                <a:latin typeface="HSE Sans" panose="02000000000000000000" pitchFamily="2" charset="0"/>
              </a:rPr>
              <a:t>est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laborum</a:t>
            </a:r>
            <a:r>
              <a:rPr lang="en-GB" sz="1300" dirty="0">
                <a:latin typeface="HSE Sans" panose="02000000000000000000" pitchFamily="2" charset="0"/>
              </a:rPr>
              <a:t>.</a:t>
            </a:r>
            <a:endParaRPr lang="ru-RU" sz="1300" dirty="0">
              <a:latin typeface="HSE Sans" panose="02000000000000000000" pitchFamily="2" charset="0"/>
            </a:endParaRPr>
          </a:p>
        </p:txBody>
      </p:sp>
      <p:sp>
        <p:nvSpPr>
          <p:cNvPr id="19" name="Текст 35">
            <a:extLst>
              <a:ext uri="{FF2B5EF4-FFF2-40B4-BE49-F238E27FC236}">
                <a16:creationId xmlns:a16="http://schemas.microsoft.com/office/drawing/2014/main" id="{658542D3-7E45-6E46-8039-27C4C43DD61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5897" y="5183249"/>
            <a:ext cx="3934345" cy="553998"/>
          </a:xfrm>
        </p:spPr>
        <p:txBody>
          <a:bodyPr lIns="0" tIns="0" r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Примечания, или любая другая пояснительная или дополнительная информация набираются шрифтом размером 10 </a:t>
            </a:r>
            <a:r>
              <a:rPr lang="en-GB" sz="1000" dirty="0" err="1">
                <a:latin typeface="HSE Sans" panose="02000000000000000000" pitchFamily="2" charset="0"/>
              </a:rPr>
              <a:t>pt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21" name="Диаграмма 7">
            <a:extLst>
              <a:ext uri="{FF2B5EF4-FFF2-40B4-BE49-F238E27FC236}">
                <a16:creationId xmlns:a16="http://schemas.microsoft.com/office/drawing/2014/main" id="{57965DCA-4776-7546-97FD-A69317A34CF2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5272097" y="1447790"/>
            <a:ext cx="6371768" cy="4289457"/>
          </a:xfrm>
        </p:spPr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071134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График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 descr="Icon&#10;&#10;Description automatically generated">
            <a:extLst>
              <a:ext uri="{FF2B5EF4-FFF2-40B4-BE49-F238E27FC236}">
                <a16:creationId xmlns:a16="http://schemas.microsoft.com/office/drawing/2014/main" id="{11D7C3EB-CCEB-E142-9753-8B2D75A0A80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17199" y="464363"/>
            <a:ext cx="448276" cy="448276"/>
          </a:xfrm>
          <a:prstGeom prst="rect">
            <a:avLst/>
          </a:prstGeom>
        </p:spPr>
      </p:pic>
      <p:cxnSp>
        <p:nvCxnSpPr>
          <p:cNvPr id="9" name="Straight Connector 19">
            <a:extLst>
              <a:ext uri="{FF2B5EF4-FFF2-40B4-BE49-F238E27FC236}">
                <a16:creationId xmlns:a16="http://schemas.microsoft.com/office/drawing/2014/main" id="{527C9F89-51CC-D243-9351-73AB081DB944}"/>
              </a:ext>
            </a:extLst>
          </p:cNvPr>
          <p:cNvCxnSpPr>
            <a:cxnSpLocks/>
          </p:cNvCxnSpPr>
          <p:nvPr userDrawn="1"/>
        </p:nvCxnSpPr>
        <p:spPr>
          <a:xfrm>
            <a:off x="329868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21">
            <a:extLst>
              <a:ext uri="{FF2B5EF4-FFF2-40B4-BE49-F238E27FC236}">
                <a16:creationId xmlns:a16="http://schemas.microsoft.com/office/drawing/2014/main" id="{F09EE119-6C80-E846-95F9-BB3907664128}"/>
              </a:ext>
            </a:extLst>
          </p:cNvPr>
          <p:cNvCxnSpPr>
            <a:cxnSpLocks/>
          </p:cNvCxnSpPr>
          <p:nvPr userDrawn="1"/>
        </p:nvCxnSpPr>
        <p:spPr>
          <a:xfrm>
            <a:off x="609941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25">
            <a:extLst>
              <a:ext uri="{FF2B5EF4-FFF2-40B4-BE49-F238E27FC236}">
                <a16:creationId xmlns:a16="http://schemas.microsoft.com/office/drawing/2014/main" id="{6C0A681B-44BF-6A46-98D8-483EF13B9114}"/>
              </a:ext>
            </a:extLst>
          </p:cNvPr>
          <p:cNvCxnSpPr>
            <a:cxnSpLocks/>
          </p:cNvCxnSpPr>
          <p:nvPr userDrawn="1"/>
        </p:nvCxnSpPr>
        <p:spPr>
          <a:xfrm>
            <a:off x="10277081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65A5D7C-EB12-9D4D-A99A-4B26C81B7387}"/>
              </a:ext>
            </a:extLst>
          </p:cNvPr>
          <p:cNvSpPr txBox="1"/>
          <p:nvPr userDrawn="1"/>
        </p:nvSpPr>
        <p:spPr>
          <a:xfrm>
            <a:off x="10410201" y="532278"/>
            <a:ext cx="67197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fld id="{32AF94B5-93D7-5247-B727-C7089232F508}" type="slidenum">
              <a:rPr lang="ru-RU" sz="2000" smtClean="0">
                <a:solidFill>
                  <a:srgbClr val="102D69"/>
                </a:solidFill>
                <a:latin typeface="HSE Sans" panose="02000000000000000000" pitchFamily="2" charset="0"/>
              </a:rPr>
              <a:t>‹#›</a:t>
            </a:fld>
            <a:endParaRPr lang="ru-RU" sz="20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cxnSp>
        <p:nvCxnSpPr>
          <p:cNvPr id="13" name="Straight Connector 59">
            <a:extLst>
              <a:ext uri="{FF2B5EF4-FFF2-40B4-BE49-F238E27FC236}">
                <a16:creationId xmlns:a16="http://schemas.microsoft.com/office/drawing/2014/main" id="{D4C3D74D-BE91-9547-ADCA-ACCE93C18789}"/>
              </a:ext>
            </a:extLst>
          </p:cNvPr>
          <p:cNvCxnSpPr>
            <a:cxnSpLocks/>
          </p:cNvCxnSpPr>
          <p:nvPr userDrawn="1"/>
        </p:nvCxnSpPr>
        <p:spPr>
          <a:xfrm>
            <a:off x="11643868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Текст 37">
            <a:extLst>
              <a:ext uri="{FF2B5EF4-FFF2-40B4-BE49-F238E27FC236}">
                <a16:creationId xmlns:a16="http://schemas.microsoft.com/office/drawing/2014/main" id="{3E0AB43B-5E98-6042-A282-C61E0C5A37B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43689" y="540904"/>
            <a:ext cx="1901825" cy="415925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i="0">
                <a:latin typeface="HSE Sans" panose="02000000000000000000" pitchFamily="2" charset="0"/>
              </a:defRPr>
            </a:lvl1pPr>
            <a:lvl2pPr marL="4572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2pPr>
            <a:lvl3pPr marL="9144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3pPr>
            <a:lvl4pPr marL="13716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4pPr>
            <a:lvl5pPr marL="18288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000" dirty="0">
                <a:latin typeface="HSE Sans" panose="02000000000000000000" pitchFamily="2" charset="0"/>
              </a:rPr>
              <a:t>Название подразделения</a:t>
            </a:r>
            <a:br>
              <a:rPr lang="ru-RU" sz="1000" dirty="0">
                <a:latin typeface="HSE Sans" panose="02000000000000000000" pitchFamily="2" charset="0"/>
              </a:rPr>
            </a:br>
            <a:r>
              <a:rPr lang="ru-RU" sz="1000" dirty="0">
                <a:latin typeface="HSE Sans" panose="02000000000000000000" pitchFamily="2" charset="0"/>
              </a:rPr>
              <a:t>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5" name="Текст 39">
            <a:extLst>
              <a:ext uri="{FF2B5EF4-FFF2-40B4-BE49-F238E27FC236}">
                <a16:creationId xmlns:a16="http://schemas.microsoft.com/office/drawing/2014/main" id="{7388A8DF-D130-5445-A3F8-F96E1202BA1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59163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презентации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7" name="Текст 39">
            <a:extLst>
              <a:ext uri="{FF2B5EF4-FFF2-40B4-BE49-F238E27FC236}">
                <a16:creationId xmlns:a16="http://schemas.microsoft.com/office/drawing/2014/main" id="{02CBC466-1703-7541-94E4-AC76F4E6D93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59892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раздела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20" name="Текст 35">
            <a:extLst>
              <a:ext uri="{FF2B5EF4-FFF2-40B4-BE49-F238E27FC236}">
                <a16:creationId xmlns:a16="http://schemas.microsoft.com/office/drawing/2014/main" id="{5812BF3C-1D24-3640-84D2-BFFCA525AE5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5897" y="5183249"/>
            <a:ext cx="3934345" cy="553998"/>
          </a:xfrm>
        </p:spPr>
        <p:txBody>
          <a:bodyPr lIns="0" tIns="0" r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Примечания, или любая другая пояснительная или дополнительная информация набираются шрифтом размером 10 </a:t>
            </a:r>
            <a:r>
              <a:rPr lang="en-GB" sz="1000" dirty="0" err="1">
                <a:latin typeface="HSE Sans" panose="02000000000000000000" pitchFamily="2" charset="0"/>
              </a:rPr>
              <a:t>pt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21" name="Диаграмма 7">
            <a:extLst>
              <a:ext uri="{FF2B5EF4-FFF2-40B4-BE49-F238E27FC236}">
                <a16:creationId xmlns:a16="http://schemas.microsoft.com/office/drawing/2014/main" id="{BCBBDD44-9DC9-F74E-979F-120A7BBD4EE1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5272097" y="1447790"/>
            <a:ext cx="6371768" cy="4289457"/>
          </a:xfrm>
        </p:spPr>
        <p:txBody>
          <a:bodyPr/>
          <a:lstStyle/>
          <a:p>
            <a:endParaRPr lang="ru-RU"/>
          </a:p>
        </p:txBody>
      </p:sp>
      <p:sp>
        <p:nvSpPr>
          <p:cNvPr id="23" name="Текст 22">
            <a:extLst>
              <a:ext uri="{FF2B5EF4-FFF2-40B4-BE49-F238E27FC236}">
                <a16:creationId xmlns:a16="http://schemas.microsoft.com/office/drawing/2014/main" id="{7C68DF7B-E804-E44B-83DF-5DC36AF76F4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85788" y="1447064"/>
            <a:ext cx="4322762" cy="703205"/>
          </a:xfrm>
        </p:spPr>
        <p:txBody>
          <a:bodyPr>
            <a:noAutofit/>
          </a:bodyPr>
          <a:lstStyle>
            <a:lvl1pPr marL="0" indent="0">
              <a:buNone/>
              <a:defRPr sz="16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>
              <a:defRPr sz="16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>
              <a:defRPr sz="16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>
              <a:defRPr sz="16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>
              <a:defRPr sz="16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600" dirty="0">
                <a:solidFill>
                  <a:srgbClr val="102D69"/>
                </a:solidFill>
                <a:latin typeface="HSE Sans" panose="02000000000000000000" pitchFamily="2" charset="0"/>
              </a:rPr>
              <a:t>Название графика. Обратите внимание, что название графика набирается меньшим кеглем, чем заголовок</a:t>
            </a:r>
            <a:r>
              <a:rPr lang="en-GB" sz="1600" dirty="0">
                <a:solidFill>
                  <a:srgbClr val="102D69"/>
                </a:solidFill>
                <a:latin typeface="HSE Sans" panose="02000000000000000000" pitchFamily="2" charset="0"/>
              </a:rPr>
              <a:t> (16pt)</a:t>
            </a:r>
            <a:endParaRPr lang="ru-RU" sz="16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sp>
        <p:nvSpPr>
          <p:cNvPr id="28" name="Текст 35">
            <a:extLst>
              <a:ext uri="{FF2B5EF4-FFF2-40B4-BE49-F238E27FC236}">
                <a16:creationId xmlns:a16="http://schemas.microsoft.com/office/drawing/2014/main" id="{89E931D8-2901-A54D-86EA-096E47B8188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5898" y="2379663"/>
            <a:ext cx="4322531" cy="2399371"/>
          </a:xfrm>
        </p:spPr>
        <p:txBody>
          <a:bodyPr lIns="0" tIns="0" r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en-GB" sz="1300" dirty="0">
                <a:latin typeface="HSE Sans" panose="02000000000000000000" pitchFamily="2" charset="0"/>
              </a:rPr>
              <a:t>Lorem ipsum </a:t>
            </a:r>
            <a:r>
              <a:rPr lang="en-GB" sz="1300" dirty="0" err="1">
                <a:latin typeface="HSE Sans" panose="02000000000000000000" pitchFamily="2" charset="0"/>
              </a:rPr>
              <a:t>dolor</a:t>
            </a:r>
            <a:r>
              <a:rPr lang="en-GB" sz="1300" dirty="0">
                <a:latin typeface="HSE Sans" panose="02000000000000000000" pitchFamily="2" charset="0"/>
              </a:rPr>
              <a:t> sit </a:t>
            </a:r>
            <a:r>
              <a:rPr lang="en-GB" sz="1300" dirty="0" err="1">
                <a:latin typeface="HSE Sans" panose="02000000000000000000" pitchFamily="2" charset="0"/>
              </a:rPr>
              <a:t>amet</a:t>
            </a:r>
            <a:r>
              <a:rPr lang="en-GB" sz="1300" dirty="0">
                <a:latin typeface="HSE Sans" panose="02000000000000000000" pitchFamily="2" charset="0"/>
              </a:rPr>
              <a:t>, </a:t>
            </a:r>
            <a:r>
              <a:rPr lang="en-GB" sz="1300" dirty="0" err="1">
                <a:latin typeface="HSE Sans" panose="02000000000000000000" pitchFamily="2" charset="0"/>
              </a:rPr>
              <a:t>consectetur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adipiscing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elit</a:t>
            </a:r>
            <a:r>
              <a:rPr lang="en-GB" sz="1300" dirty="0">
                <a:latin typeface="HSE Sans" panose="02000000000000000000" pitchFamily="2" charset="0"/>
              </a:rPr>
              <a:t>, </a:t>
            </a:r>
            <a:r>
              <a:rPr lang="en-GB" sz="1300" dirty="0" err="1">
                <a:latin typeface="HSE Sans" panose="02000000000000000000" pitchFamily="2" charset="0"/>
              </a:rPr>
              <a:t>sed</a:t>
            </a:r>
            <a:r>
              <a:rPr lang="en-GB" sz="1300" dirty="0">
                <a:latin typeface="HSE Sans" panose="02000000000000000000" pitchFamily="2" charset="0"/>
              </a:rPr>
              <a:t> do </a:t>
            </a:r>
            <a:r>
              <a:rPr lang="en-GB" sz="1300" dirty="0" err="1">
                <a:latin typeface="HSE Sans" panose="02000000000000000000" pitchFamily="2" charset="0"/>
              </a:rPr>
              <a:t>eiusmod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tempor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incididunt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ut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labore</a:t>
            </a:r>
            <a:r>
              <a:rPr lang="en-GB" sz="1300" dirty="0">
                <a:latin typeface="HSE Sans" panose="02000000000000000000" pitchFamily="2" charset="0"/>
              </a:rPr>
              <a:t> et dolore magna </a:t>
            </a:r>
            <a:r>
              <a:rPr lang="en-GB" sz="1300" dirty="0" err="1">
                <a:latin typeface="HSE Sans" panose="02000000000000000000" pitchFamily="2" charset="0"/>
              </a:rPr>
              <a:t>aliqua</a:t>
            </a:r>
            <a:r>
              <a:rPr lang="en-GB" sz="1300" dirty="0">
                <a:latin typeface="HSE Sans" panose="02000000000000000000" pitchFamily="2" charset="0"/>
              </a:rPr>
              <a:t>. Ut </a:t>
            </a:r>
            <a:r>
              <a:rPr lang="en-GB" sz="1300" dirty="0" err="1">
                <a:latin typeface="HSE Sans" panose="02000000000000000000" pitchFamily="2" charset="0"/>
              </a:rPr>
              <a:t>enim</a:t>
            </a:r>
            <a:r>
              <a:rPr lang="en-GB" sz="1300" dirty="0">
                <a:latin typeface="HSE Sans" panose="02000000000000000000" pitchFamily="2" charset="0"/>
              </a:rPr>
              <a:t> ad minim </a:t>
            </a:r>
            <a:r>
              <a:rPr lang="en-GB" sz="1300" dirty="0" err="1">
                <a:latin typeface="HSE Sans" panose="02000000000000000000" pitchFamily="2" charset="0"/>
              </a:rPr>
              <a:t>veniam</a:t>
            </a:r>
            <a:r>
              <a:rPr lang="en-GB" sz="1300" dirty="0">
                <a:latin typeface="HSE Sans" panose="02000000000000000000" pitchFamily="2" charset="0"/>
              </a:rPr>
              <a:t>, </a:t>
            </a:r>
            <a:r>
              <a:rPr lang="en-GB" sz="1300" dirty="0" err="1">
                <a:latin typeface="HSE Sans" panose="02000000000000000000" pitchFamily="2" charset="0"/>
              </a:rPr>
              <a:t>quis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nostrud</a:t>
            </a:r>
            <a:r>
              <a:rPr lang="en-GB" sz="1300" dirty="0">
                <a:latin typeface="HSE Sans" panose="02000000000000000000" pitchFamily="2" charset="0"/>
              </a:rPr>
              <a:t> exercitation </a:t>
            </a:r>
            <a:r>
              <a:rPr lang="en-GB" sz="1300" dirty="0" err="1">
                <a:latin typeface="HSE Sans" panose="02000000000000000000" pitchFamily="2" charset="0"/>
              </a:rPr>
              <a:t>ullamco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laboris</a:t>
            </a:r>
            <a:r>
              <a:rPr lang="en-GB" sz="1300" dirty="0">
                <a:latin typeface="HSE Sans" panose="02000000000000000000" pitchFamily="2" charset="0"/>
              </a:rPr>
              <a:t> nisi </a:t>
            </a:r>
            <a:r>
              <a:rPr lang="en-GB" sz="1300" dirty="0" err="1">
                <a:latin typeface="HSE Sans" panose="02000000000000000000" pitchFamily="2" charset="0"/>
              </a:rPr>
              <a:t>ut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aliquip</a:t>
            </a:r>
            <a:r>
              <a:rPr lang="en-GB" sz="1300" dirty="0">
                <a:latin typeface="HSE Sans" panose="02000000000000000000" pitchFamily="2" charset="0"/>
              </a:rPr>
              <a:t> ex </a:t>
            </a:r>
            <a:r>
              <a:rPr lang="en-GB" sz="1300" dirty="0" err="1">
                <a:latin typeface="HSE Sans" panose="02000000000000000000" pitchFamily="2" charset="0"/>
              </a:rPr>
              <a:t>ea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commodo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consequat</a:t>
            </a:r>
            <a:r>
              <a:rPr lang="en-GB" sz="1300" dirty="0">
                <a:latin typeface="HSE Sans" panose="02000000000000000000" pitchFamily="2" charset="0"/>
              </a:rPr>
              <a:t>. Duis </a:t>
            </a:r>
            <a:r>
              <a:rPr lang="en-GB" sz="1300" dirty="0" err="1">
                <a:latin typeface="HSE Sans" panose="02000000000000000000" pitchFamily="2" charset="0"/>
              </a:rPr>
              <a:t>aute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irure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dolor</a:t>
            </a:r>
            <a:r>
              <a:rPr lang="en-GB" sz="1300" dirty="0">
                <a:latin typeface="HSE Sans" panose="02000000000000000000" pitchFamily="2" charset="0"/>
              </a:rPr>
              <a:t> in </a:t>
            </a:r>
            <a:r>
              <a:rPr lang="en-GB" sz="1300" dirty="0" err="1">
                <a:latin typeface="HSE Sans" panose="02000000000000000000" pitchFamily="2" charset="0"/>
              </a:rPr>
              <a:t>reprehenderit</a:t>
            </a:r>
            <a:r>
              <a:rPr lang="en-GB" sz="1300" dirty="0">
                <a:latin typeface="HSE Sans" panose="02000000000000000000" pitchFamily="2" charset="0"/>
              </a:rPr>
              <a:t> in </a:t>
            </a:r>
            <a:r>
              <a:rPr lang="en-GB" sz="1300" dirty="0" err="1">
                <a:latin typeface="HSE Sans" panose="02000000000000000000" pitchFamily="2" charset="0"/>
              </a:rPr>
              <a:t>voluptate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velit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esse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cillum</a:t>
            </a:r>
            <a:r>
              <a:rPr lang="en-GB" sz="1300" dirty="0">
                <a:latin typeface="HSE Sans" panose="02000000000000000000" pitchFamily="2" charset="0"/>
              </a:rPr>
              <a:t> dolore </a:t>
            </a:r>
            <a:r>
              <a:rPr lang="en-GB" sz="1300" dirty="0" err="1">
                <a:latin typeface="HSE Sans" panose="02000000000000000000" pitchFamily="2" charset="0"/>
              </a:rPr>
              <a:t>eu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fugiat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nulla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pariatur</a:t>
            </a:r>
            <a:r>
              <a:rPr lang="en-GB" sz="1300" dirty="0">
                <a:latin typeface="HSE Sans" panose="02000000000000000000" pitchFamily="2" charset="0"/>
              </a:rPr>
              <a:t>. </a:t>
            </a:r>
            <a:r>
              <a:rPr lang="en-GB" sz="1300" dirty="0" err="1">
                <a:latin typeface="HSE Sans" panose="02000000000000000000" pitchFamily="2" charset="0"/>
              </a:rPr>
              <a:t>Excepteur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sint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occaecat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cupidatat</a:t>
            </a:r>
            <a:r>
              <a:rPr lang="en-GB" sz="1300" dirty="0">
                <a:latin typeface="HSE Sans" panose="02000000000000000000" pitchFamily="2" charset="0"/>
              </a:rPr>
              <a:t> non </a:t>
            </a:r>
            <a:r>
              <a:rPr lang="en-GB" sz="1300" dirty="0" err="1">
                <a:latin typeface="HSE Sans" panose="02000000000000000000" pitchFamily="2" charset="0"/>
              </a:rPr>
              <a:t>proident</a:t>
            </a:r>
            <a:r>
              <a:rPr lang="en-GB" sz="1300" dirty="0">
                <a:latin typeface="HSE Sans" panose="02000000000000000000" pitchFamily="2" charset="0"/>
              </a:rPr>
              <a:t>, sunt in culpa qui </a:t>
            </a:r>
            <a:r>
              <a:rPr lang="en-GB" sz="1300" dirty="0" err="1">
                <a:latin typeface="HSE Sans" panose="02000000000000000000" pitchFamily="2" charset="0"/>
              </a:rPr>
              <a:t>officia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deserunt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mollit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anim</a:t>
            </a:r>
            <a:r>
              <a:rPr lang="en-GB" sz="1300" dirty="0">
                <a:latin typeface="HSE Sans" panose="02000000000000000000" pitchFamily="2" charset="0"/>
              </a:rPr>
              <a:t> id </a:t>
            </a:r>
            <a:r>
              <a:rPr lang="en-GB" sz="1300" dirty="0" err="1">
                <a:latin typeface="HSE Sans" panose="02000000000000000000" pitchFamily="2" charset="0"/>
              </a:rPr>
              <a:t>est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laborum</a:t>
            </a:r>
            <a:r>
              <a:rPr lang="en-GB" sz="1300" dirty="0">
                <a:latin typeface="HSE Sans" panose="02000000000000000000" pitchFamily="2" charset="0"/>
              </a:rPr>
              <a:t>.</a:t>
            </a:r>
            <a:endParaRPr lang="ru-RU" sz="1300" dirty="0">
              <a:latin typeface="HSE Sa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48898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Цифры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Icon&#10;&#10;Description automatically generated">
            <a:extLst>
              <a:ext uri="{FF2B5EF4-FFF2-40B4-BE49-F238E27FC236}">
                <a16:creationId xmlns:a16="http://schemas.microsoft.com/office/drawing/2014/main" id="{E9A64721-E55E-8749-B29E-51DD8955936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17199" y="464363"/>
            <a:ext cx="448276" cy="448276"/>
          </a:xfrm>
          <a:prstGeom prst="rect">
            <a:avLst/>
          </a:prstGeom>
        </p:spPr>
      </p:pic>
      <p:cxnSp>
        <p:nvCxnSpPr>
          <p:cNvPr id="7" name="Straight Connector 19">
            <a:extLst>
              <a:ext uri="{FF2B5EF4-FFF2-40B4-BE49-F238E27FC236}">
                <a16:creationId xmlns:a16="http://schemas.microsoft.com/office/drawing/2014/main" id="{B0C162B7-B84F-874A-960E-31F512518C6E}"/>
              </a:ext>
            </a:extLst>
          </p:cNvPr>
          <p:cNvCxnSpPr>
            <a:cxnSpLocks/>
          </p:cNvCxnSpPr>
          <p:nvPr userDrawn="1"/>
        </p:nvCxnSpPr>
        <p:spPr>
          <a:xfrm>
            <a:off x="329868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21">
            <a:extLst>
              <a:ext uri="{FF2B5EF4-FFF2-40B4-BE49-F238E27FC236}">
                <a16:creationId xmlns:a16="http://schemas.microsoft.com/office/drawing/2014/main" id="{1CB321BB-9FE3-294F-85D8-AA7DC75CA4AF}"/>
              </a:ext>
            </a:extLst>
          </p:cNvPr>
          <p:cNvCxnSpPr>
            <a:cxnSpLocks/>
          </p:cNvCxnSpPr>
          <p:nvPr userDrawn="1"/>
        </p:nvCxnSpPr>
        <p:spPr>
          <a:xfrm>
            <a:off x="609941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25">
            <a:extLst>
              <a:ext uri="{FF2B5EF4-FFF2-40B4-BE49-F238E27FC236}">
                <a16:creationId xmlns:a16="http://schemas.microsoft.com/office/drawing/2014/main" id="{0A610A45-8712-8A45-AFB3-931CF468EC32}"/>
              </a:ext>
            </a:extLst>
          </p:cNvPr>
          <p:cNvCxnSpPr>
            <a:cxnSpLocks/>
          </p:cNvCxnSpPr>
          <p:nvPr userDrawn="1"/>
        </p:nvCxnSpPr>
        <p:spPr>
          <a:xfrm>
            <a:off x="10277081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0460EF6-ECAD-8941-8132-1B3E005D6067}"/>
              </a:ext>
            </a:extLst>
          </p:cNvPr>
          <p:cNvSpPr txBox="1"/>
          <p:nvPr userDrawn="1"/>
        </p:nvSpPr>
        <p:spPr>
          <a:xfrm>
            <a:off x="10410201" y="532278"/>
            <a:ext cx="67197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fld id="{32AF94B5-93D7-5247-B727-C7089232F508}" type="slidenum">
              <a:rPr lang="ru-RU" sz="2000" smtClean="0">
                <a:solidFill>
                  <a:srgbClr val="102D69"/>
                </a:solidFill>
                <a:latin typeface="HSE Sans" panose="02000000000000000000" pitchFamily="2" charset="0"/>
              </a:rPr>
              <a:t>‹#›</a:t>
            </a:fld>
            <a:endParaRPr lang="ru-RU" sz="20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cxnSp>
        <p:nvCxnSpPr>
          <p:cNvPr id="11" name="Straight Connector 59">
            <a:extLst>
              <a:ext uri="{FF2B5EF4-FFF2-40B4-BE49-F238E27FC236}">
                <a16:creationId xmlns:a16="http://schemas.microsoft.com/office/drawing/2014/main" id="{41AE56A2-5FAA-FD44-AE1A-338E1E304184}"/>
              </a:ext>
            </a:extLst>
          </p:cNvPr>
          <p:cNvCxnSpPr>
            <a:cxnSpLocks/>
          </p:cNvCxnSpPr>
          <p:nvPr userDrawn="1"/>
        </p:nvCxnSpPr>
        <p:spPr>
          <a:xfrm>
            <a:off x="11643868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Текст 37">
            <a:extLst>
              <a:ext uri="{FF2B5EF4-FFF2-40B4-BE49-F238E27FC236}">
                <a16:creationId xmlns:a16="http://schemas.microsoft.com/office/drawing/2014/main" id="{D9986185-6D5E-FD48-A5CA-AF2D5B58A3E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43689" y="540904"/>
            <a:ext cx="1901825" cy="415925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i="0">
                <a:latin typeface="HSE Sans" panose="02000000000000000000" pitchFamily="2" charset="0"/>
              </a:defRPr>
            </a:lvl1pPr>
            <a:lvl2pPr marL="4572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2pPr>
            <a:lvl3pPr marL="9144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3pPr>
            <a:lvl4pPr marL="13716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4pPr>
            <a:lvl5pPr marL="18288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000" dirty="0">
                <a:latin typeface="HSE Sans" panose="02000000000000000000" pitchFamily="2" charset="0"/>
              </a:rPr>
              <a:t>Название подразделения</a:t>
            </a:r>
            <a:br>
              <a:rPr lang="ru-RU" sz="1000" dirty="0">
                <a:latin typeface="HSE Sans" panose="02000000000000000000" pitchFamily="2" charset="0"/>
              </a:rPr>
            </a:br>
            <a:r>
              <a:rPr lang="ru-RU" sz="1000" dirty="0">
                <a:latin typeface="HSE Sans" panose="02000000000000000000" pitchFamily="2" charset="0"/>
              </a:rPr>
              <a:t>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3" name="Текст 39">
            <a:extLst>
              <a:ext uri="{FF2B5EF4-FFF2-40B4-BE49-F238E27FC236}">
                <a16:creationId xmlns:a16="http://schemas.microsoft.com/office/drawing/2014/main" id="{5DBFD327-E3A8-944A-AABF-7D813AD0F13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59163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презентации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5" name="Текст 39">
            <a:extLst>
              <a:ext uri="{FF2B5EF4-FFF2-40B4-BE49-F238E27FC236}">
                <a16:creationId xmlns:a16="http://schemas.microsoft.com/office/drawing/2014/main" id="{D206FCE0-05C3-2C45-A7D6-1FC287C017B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59892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раздела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7" name="Заголовок 31">
            <a:extLst>
              <a:ext uri="{FF2B5EF4-FFF2-40B4-BE49-F238E27FC236}">
                <a16:creationId xmlns:a16="http://schemas.microsoft.com/office/drawing/2014/main" id="{3B28B62E-5EE9-834C-9BB6-BD66079B816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897" y="1447790"/>
            <a:ext cx="11057955" cy="777025"/>
          </a:xfrm>
        </p:spPr>
        <p:txBody>
          <a:bodyPr lIns="0" tIns="0" rIns="0" bIns="0" anchor="t">
            <a:normAutofit/>
          </a:bodyPr>
          <a:lstStyle>
            <a:lvl1pPr>
              <a:lnSpc>
                <a:spcPct val="100000"/>
              </a:lnSpc>
              <a:defRPr sz="2400" b="0" i="0">
                <a:latin typeface="HSE Sans" panose="02000000000000000000" pitchFamily="2" charset="0"/>
              </a:defRPr>
            </a:lvl1pPr>
          </a:lstStyle>
          <a:p>
            <a:r>
              <a:rPr lang="ru-RU" sz="2400" dirty="0">
                <a:solidFill>
                  <a:srgbClr val="102D69"/>
                </a:solidFill>
                <a:latin typeface="HSE Sans" panose="02000000000000000000" pitchFamily="2" charset="0"/>
              </a:rPr>
              <a:t>Заголовок может быть набран в две или три строки</a:t>
            </a:r>
            <a:r>
              <a:rPr lang="en-GB" sz="2400" dirty="0">
                <a:solidFill>
                  <a:srgbClr val="102D69"/>
                </a:solidFill>
                <a:latin typeface="HSE Sans" panose="02000000000000000000" pitchFamily="2" charset="0"/>
              </a:rPr>
              <a:t> (24 </a:t>
            </a:r>
            <a:r>
              <a:rPr lang="en-GB" sz="2400" dirty="0" err="1">
                <a:solidFill>
                  <a:srgbClr val="102D69"/>
                </a:solidFill>
                <a:latin typeface="HSE Sans" panose="02000000000000000000" pitchFamily="2" charset="0"/>
              </a:rPr>
              <a:t>pt</a:t>
            </a:r>
            <a:r>
              <a:rPr lang="en-GB" sz="2400" dirty="0">
                <a:solidFill>
                  <a:srgbClr val="102D69"/>
                </a:solidFill>
                <a:latin typeface="HSE Sans" panose="02000000000000000000" pitchFamily="2" charset="0"/>
              </a:rPr>
              <a:t>)</a:t>
            </a:r>
            <a:endParaRPr lang="ru-RU" sz="24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sp>
        <p:nvSpPr>
          <p:cNvPr id="24" name="Текст 35">
            <a:extLst>
              <a:ext uri="{FF2B5EF4-FFF2-40B4-BE49-F238E27FC236}">
                <a16:creationId xmlns:a16="http://schemas.microsoft.com/office/drawing/2014/main" id="{621215DE-C1FD-2B4C-B236-AF679CF906B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75076" y="4103994"/>
            <a:ext cx="2758143" cy="1569661"/>
          </a:xfrm>
        </p:spPr>
        <p:txBody>
          <a:bodyPr lIns="0" tIns="0" r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300" dirty="0">
                <a:latin typeface="HSE Sans" panose="02000000000000000000" pitchFamily="2" charset="0"/>
              </a:rPr>
              <a:t>Если у вас мало данных, то не переживайте. Сделайте несколько крупных цифр и аккуратные подписи к ним, это позволит подать информацию красиво и аккуратно.</a:t>
            </a:r>
          </a:p>
        </p:txBody>
      </p:sp>
      <p:sp>
        <p:nvSpPr>
          <p:cNvPr id="25" name="Текст 35">
            <a:extLst>
              <a:ext uri="{FF2B5EF4-FFF2-40B4-BE49-F238E27FC236}">
                <a16:creationId xmlns:a16="http://schemas.microsoft.com/office/drawing/2014/main" id="{8BC2F90D-0CE0-574C-A7C1-EAA3E6F1AB5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47007" y="4103994"/>
            <a:ext cx="2757612" cy="1569661"/>
          </a:xfrm>
        </p:spPr>
        <p:txBody>
          <a:bodyPr lIns="0" tIns="0" r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300" dirty="0">
                <a:latin typeface="HSE Sans" panose="02000000000000000000" pitchFamily="2" charset="0"/>
              </a:rPr>
              <a:t>Если у вас мало данных, то не переживайте. Сделайте несколько крупных цифр и аккуратные подписи к ним, это позволит подать информацию красиво и аккуратно.</a:t>
            </a:r>
          </a:p>
        </p:txBody>
      </p:sp>
      <p:sp>
        <p:nvSpPr>
          <p:cNvPr id="26" name="Текст 35">
            <a:extLst>
              <a:ext uri="{FF2B5EF4-FFF2-40B4-BE49-F238E27FC236}">
                <a16:creationId xmlns:a16="http://schemas.microsoft.com/office/drawing/2014/main" id="{239E188B-2696-8A48-9F8A-36223EEF61E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18938" y="4103994"/>
            <a:ext cx="2757612" cy="1569661"/>
          </a:xfrm>
        </p:spPr>
        <p:txBody>
          <a:bodyPr lIns="0" tIns="0" r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300" dirty="0">
                <a:latin typeface="HSE Sans" panose="02000000000000000000" pitchFamily="2" charset="0"/>
              </a:rPr>
              <a:t>Если у вас мало данных, то не переживайте. Сделайте несколько крупных цифр и аккуратные подписи к ним, это позволит подать информацию красиво и аккуратно.</a:t>
            </a:r>
          </a:p>
        </p:txBody>
      </p:sp>
      <p:sp>
        <p:nvSpPr>
          <p:cNvPr id="28" name="Текст 27">
            <a:extLst>
              <a:ext uri="{FF2B5EF4-FFF2-40B4-BE49-F238E27FC236}">
                <a16:creationId xmlns:a16="http://schemas.microsoft.com/office/drawing/2014/main" id="{379BF4C6-F899-294C-B88E-8363AFBEEC2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75076" y="2710235"/>
            <a:ext cx="2758143" cy="1164116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9600">
                <a:latin typeface="HSE Sans" panose="02000000000000000000" pitchFamily="2" charset="0"/>
              </a:defRPr>
            </a:lvl1pPr>
            <a:lvl2pPr>
              <a:defRPr sz="9600">
                <a:latin typeface="HSE Sans" panose="02000000000000000000" pitchFamily="2" charset="0"/>
              </a:defRPr>
            </a:lvl2pPr>
            <a:lvl3pPr>
              <a:defRPr sz="9600">
                <a:latin typeface="HSE Sans" panose="02000000000000000000" pitchFamily="2" charset="0"/>
              </a:defRPr>
            </a:lvl3pPr>
            <a:lvl4pPr>
              <a:defRPr sz="9600">
                <a:latin typeface="HSE Sans" panose="02000000000000000000" pitchFamily="2" charset="0"/>
              </a:defRPr>
            </a:lvl4pPr>
            <a:lvl5pPr>
              <a:defRPr sz="9600">
                <a:latin typeface="HSE Sans" panose="02000000000000000000" pitchFamily="2" charset="0"/>
              </a:defRPr>
            </a:lvl5pPr>
          </a:lstStyle>
          <a:p>
            <a:pPr lvl="0"/>
            <a:r>
              <a:rPr lang="ru-RU" sz="9600" dirty="0">
                <a:solidFill>
                  <a:srgbClr val="102D69"/>
                </a:solidFill>
                <a:latin typeface="HSE Sans" panose="02000000000000000000" pitchFamily="2" charset="0"/>
              </a:rPr>
              <a:t>152</a:t>
            </a:r>
            <a:endParaRPr lang="ru-RU" dirty="0"/>
          </a:p>
        </p:txBody>
      </p:sp>
      <p:sp>
        <p:nvSpPr>
          <p:cNvPr id="29" name="Текст 27">
            <a:extLst>
              <a:ext uri="{FF2B5EF4-FFF2-40B4-BE49-F238E27FC236}">
                <a16:creationId xmlns:a16="http://schemas.microsoft.com/office/drawing/2014/main" id="{DE7F352B-F6D9-B545-A835-443A55956E7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047007" y="2710235"/>
            <a:ext cx="2758143" cy="1164116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9600">
                <a:latin typeface="HSE Sans" panose="02000000000000000000" pitchFamily="2" charset="0"/>
              </a:defRPr>
            </a:lvl1pPr>
            <a:lvl2pPr>
              <a:defRPr sz="9600">
                <a:latin typeface="HSE Sans" panose="02000000000000000000" pitchFamily="2" charset="0"/>
              </a:defRPr>
            </a:lvl2pPr>
            <a:lvl3pPr>
              <a:defRPr sz="9600">
                <a:latin typeface="HSE Sans" panose="02000000000000000000" pitchFamily="2" charset="0"/>
              </a:defRPr>
            </a:lvl3pPr>
            <a:lvl4pPr>
              <a:defRPr sz="9600">
                <a:latin typeface="HSE Sans" panose="02000000000000000000" pitchFamily="2" charset="0"/>
              </a:defRPr>
            </a:lvl4pPr>
            <a:lvl5pPr>
              <a:defRPr sz="9600">
                <a:latin typeface="HSE Sans" panose="02000000000000000000" pitchFamily="2" charset="0"/>
              </a:defRPr>
            </a:lvl5pPr>
          </a:lstStyle>
          <a:p>
            <a:pPr lvl="0"/>
            <a:r>
              <a:rPr lang="ru-RU" sz="9600" dirty="0">
                <a:solidFill>
                  <a:srgbClr val="102D69"/>
                </a:solidFill>
                <a:latin typeface="HSE Sans" panose="02000000000000000000" pitchFamily="2" charset="0"/>
              </a:rPr>
              <a:t>95</a:t>
            </a:r>
            <a:endParaRPr lang="ru-RU" dirty="0"/>
          </a:p>
        </p:txBody>
      </p:sp>
      <p:sp>
        <p:nvSpPr>
          <p:cNvPr id="30" name="Текст 27">
            <a:extLst>
              <a:ext uri="{FF2B5EF4-FFF2-40B4-BE49-F238E27FC236}">
                <a16:creationId xmlns:a16="http://schemas.microsoft.com/office/drawing/2014/main" id="{D1D5AF9F-C1B0-7842-8789-1DB8963D981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518938" y="2710235"/>
            <a:ext cx="2758143" cy="1164116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9600">
                <a:latin typeface="HSE Sans" panose="02000000000000000000" pitchFamily="2" charset="0"/>
              </a:defRPr>
            </a:lvl1pPr>
            <a:lvl2pPr>
              <a:defRPr sz="9600">
                <a:latin typeface="HSE Sans" panose="02000000000000000000" pitchFamily="2" charset="0"/>
              </a:defRPr>
            </a:lvl2pPr>
            <a:lvl3pPr>
              <a:defRPr sz="9600">
                <a:latin typeface="HSE Sans" panose="02000000000000000000" pitchFamily="2" charset="0"/>
              </a:defRPr>
            </a:lvl3pPr>
            <a:lvl4pPr>
              <a:defRPr sz="9600">
                <a:latin typeface="HSE Sans" panose="02000000000000000000" pitchFamily="2" charset="0"/>
              </a:defRPr>
            </a:lvl4pPr>
            <a:lvl5pPr>
              <a:defRPr sz="9600">
                <a:latin typeface="HSE Sans" panose="02000000000000000000" pitchFamily="2" charset="0"/>
              </a:defRPr>
            </a:lvl5pPr>
          </a:lstStyle>
          <a:p>
            <a:pPr lvl="0"/>
            <a:r>
              <a:rPr lang="ru-RU" sz="9600" dirty="0">
                <a:solidFill>
                  <a:srgbClr val="102D69"/>
                </a:solidFill>
                <a:latin typeface="HSE Sans" panose="02000000000000000000" pitchFamily="2" charset="0"/>
              </a:rPr>
              <a:t>284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570523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аблица_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C5425806-16DD-844E-927C-26E7143A9ED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17199" y="464363"/>
            <a:ext cx="448276" cy="448276"/>
          </a:xfrm>
          <a:prstGeom prst="rect">
            <a:avLst/>
          </a:prstGeom>
        </p:spPr>
      </p:pic>
      <p:cxnSp>
        <p:nvCxnSpPr>
          <p:cNvPr id="6" name="Straight Connector 19">
            <a:extLst>
              <a:ext uri="{FF2B5EF4-FFF2-40B4-BE49-F238E27FC236}">
                <a16:creationId xmlns:a16="http://schemas.microsoft.com/office/drawing/2014/main" id="{479746FF-3282-DF46-9D7C-D80431604A55}"/>
              </a:ext>
            </a:extLst>
          </p:cNvPr>
          <p:cNvCxnSpPr>
            <a:cxnSpLocks/>
          </p:cNvCxnSpPr>
          <p:nvPr userDrawn="1"/>
        </p:nvCxnSpPr>
        <p:spPr>
          <a:xfrm>
            <a:off x="329868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21">
            <a:extLst>
              <a:ext uri="{FF2B5EF4-FFF2-40B4-BE49-F238E27FC236}">
                <a16:creationId xmlns:a16="http://schemas.microsoft.com/office/drawing/2014/main" id="{51B44297-B0E7-D74D-B291-D39A0D468B42}"/>
              </a:ext>
            </a:extLst>
          </p:cNvPr>
          <p:cNvCxnSpPr>
            <a:cxnSpLocks/>
          </p:cNvCxnSpPr>
          <p:nvPr userDrawn="1"/>
        </p:nvCxnSpPr>
        <p:spPr>
          <a:xfrm>
            <a:off x="609941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25">
            <a:extLst>
              <a:ext uri="{FF2B5EF4-FFF2-40B4-BE49-F238E27FC236}">
                <a16:creationId xmlns:a16="http://schemas.microsoft.com/office/drawing/2014/main" id="{0EA4A057-F0CB-E04F-B472-4A1ABFB64C66}"/>
              </a:ext>
            </a:extLst>
          </p:cNvPr>
          <p:cNvCxnSpPr>
            <a:cxnSpLocks/>
          </p:cNvCxnSpPr>
          <p:nvPr userDrawn="1"/>
        </p:nvCxnSpPr>
        <p:spPr>
          <a:xfrm>
            <a:off x="10277081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64502F5-56EE-354B-A3B1-E79F8B005172}"/>
              </a:ext>
            </a:extLst>
          </p:cNvPr>
          <p:cNvSpPr txBox="1"/>
          <p:nvPr userDrawn="1"/>
        </p:nvSpPr>
        <p:spPr>
          <a:xfrm>
            <a:off x="10410201" y="532278"/>
            <a:ext cx="67197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fld id="{32AF94B5-93D7-5247-B727-C7089232F508}" type="slidenum">
              <a:rPr lang="ru-RU" sz="2000" smtClean="0">
                <a:solidFill>
                  <a:srgbClr val="102D69"/>
                </a:solidFill>
                <a:latin typeface="HSE Sans" panose="02000000000000000000" pitchFamily="2" charset="0"/>
              </a:rPr>
              <a:t>‹#›</a:t>
            </a:fld>
            <a:endParaRPr lang="ru-RU" sz="20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cxnSp>
        <p:nvCxnSpPr>
          <p:cNvPr id="10" name="Straight Connector 59">
            <a:extLst>
              <a:ext uri="{FF2B5EF4-FFF2-40B4-BE49-F238E27FC236}">
                <a16:creationId xmlns:a16="http://schemas.microsoft.com/office/drawing/2014/main" id="{A80E0956-5C10-CC40-A426-CBD2E0C4158E}"/>
              </a:ext>
            </a:extLst>
          </p:cNvPr>
          <p:cNvCxnSpPr>
            <a:cxnSpLocks/>
          </p:cNvCxnSpPr>
          <p:nvPr userDrawn="1"/>
        </p:nvCxnSpPr>
        <p:spPr>
          <a:xfrm>
            <a:off x="11643868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Текст 37">
            <a:extLst>
              <a:ext uri="{FF2B5EF4-FFF2-40B4-BE49-F238E27FC236}">
                <a16:creationId xmlns:a16="http://schemas.microsoft.com/office/drawing/2014/main" id="{6EC59AAD-5962-8D49-BF4D-7DA5D57307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43689" y="540904"/>
            <a:ext cx="1901825" cy="415925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i="0">
                <a:latin typeface="HSE Sans" panose="02000000000000000000" pitchFamily="2" charset="0"/>
              </a:defRPr>
            </a:lvl1pPr>
            <a:lvl2pPr marL="4572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2pPr>
            <a:lvl3pPr marL="9144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3pPr>
            <a:lvl4pPr marL="13716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4pPr>
            <a:lvl5pPr marL="18288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000" dirty="0">
                <a:latin typeface="HSE Sans" panose="02000000000000000000" pitchFamily="2" charset="0"/>
              </a:rPr>
              <a:t>Название подразделения</a:t>
            </a:r>
            <a:br>
              <a:rPr lang="ru-RU" sz="1000" dirty="0">
                <a:latin typeface="HSE Sans" panose="02000000000000000000" pitchFamily="2" charset="0"/>
              </a:rPr>
            </a:br>
            <a:r>
              <a:rPr lang="ru-RU" sz="1000" dirty="0">
                <a:latin typeface="HSE Sans" panose="02000000000000000000" pitchFamily="2" charset="0"/>
              </a:rPr>
              <a:t>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2" name="Текст 39">
            <a:extLst>
              <a:ext uri="{FF2B5EF4-FFF2-40B4-BE49-F238E27FC236}">
                <a16:creationId xmlns:a16="http://schemas.microsoft.com/office/drawing/2014/main" id="{49041ACC-EEF4-D34B-A7DE-87B1AF2ED38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59163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презентации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4" name="Текст 39">
            <a:extLst>
              <a:ext uri="{FF2B5EF4-FFF2-40B4-BE49-F238E27FC236}">
                <a16:creationId xmlns:a16="http://schemas.microsoft.com/office/drawing/2014/main" id="{BF93B2CC-81A4-0943-AF6C-C8657679299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59892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раздела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5" name="Текст 22">
            <a:extLst>
              <a:ext uri="{FF2B5EF4-FFF2-40B4-BE49-F238E27FC236}">
                <a16:creationId xmlns:a16="http://schemas.microsoft.com/office/drawing/2014/main" id="{51340CB4-0355-3640-A212-F684523CDCC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85787" y="1447065"/>
            <a:ext cx="11058065" cy="307778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6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>
              <a:defRPr sz="16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>
              <a:defRPr sz="16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>
              <a:defRPr sz="16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>
              <a:defRPr sz="16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600" dirty="0">
                <a:solidFill>
                  <a:srgbClr val="102D69"/>
                </a:solidFill>
                <a:latin typeface="HSE Sans" panose="02000000000000000000" pitchFamily="2" charset="0"/>
              </a:rPr>
              <a:t>Название таблицы. Обратите внимание, что название графика набирается меньшим кеглем, чем заголовок (16</a:t>
            </a:r>
            <a:r>
              <a:rPr lang="en-GB" sz="1600" dirty="0" err="1">
                <a:solidFill>
                  <a:srgbClr val="102D69"/>
                </a:solidFill>
                <a:latin typeface="HSE Sans" panose="02000000000000000000" pitchFamily="2" charset="0"/>
              </a:rPr>
              <a:t>pt</a:t>
            </a:r>
            <a:r>
              <a:rPr lang="en-GB" sz="1600" dirty="0">
                <a:solidFill>
                  <a:srgbClr val="102D69"/>
                </a:solidFill>
                <a:latin typeface="HSE Sans" panose="02000000000000000000" pitchFamily="2" charset="0"/>
              </a:rPr>
              <a:t>)</a:t>
            </a:r>
            <a:endParaRPr lang="ru-RU" sz="16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sp>
        <p:nvSpPr>
          <p:cNvPr id="17" name="Текст 16">
            <a:extLst>
              <a:ext uri="{FF2B5EF4-FFF2-40B4-BE49-F238E27FC236}">
                <a16:creationId xmlns:a16="http://schemas.microsoft.com/office/drawing/2014/main" id="{8C6F2EA4-CEDC-324C-9C06-8713118041E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85788" y="5739189"/>
            <a:ext cx="6824303" cy="703205"/>
          </a:xfr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300" b="0" dirty="0">
                <a:ln>
                  <a:noFill/>
                </a:ln>
                <a:latin typeface="HSE Sans" panose="02000000000000000000" pitchFamily="2" charset="0"/>
              </a:rPr>
              <a:t>Мы рекомендуем очень аккуратно использовать жирное начертание, старайтесь выделять жирным самое важное. </a:t>
            </a:r>
            <a:r>
              <a:rPr lang="ru-RU" sz="1300" dirty="0">
                <a:latin typeface="HSE Sans" panose="02000000000000000000" pitchFamily="2" charset="0"/>
              </a:rPr>
              <a:t>Также старайтесь не использовать выделение жирным начертанием вместе с заливкой ячеек каким-либо цветом, достаточно и одного акцента.</a:t>
            </a:r>
            <a:endParaRPr lang="en-RU" sz="1300" b="0">
              <a:ln>
                <a:noFill/>
              </a:ln>
              <a:latin typeface="HSE Sans" panose="02000000000000000000" pitchFamily="2" charset="0"/>
            </a:endParaRPr>
          </a:p>
        </p:txBody>
      </p:sp>
      <p:sp>
        <p:nvSpPr>
          <p:cNvPr id="19" name="Таблица 18">
            <a:extLst>
              <a:ext uri="{FF2B5EF4-FFF2-40B4-BE49-F238E27FC236}">
                <a16:creationId xmlns:a16="http://schemas.microsoft.com/office/drawing/2014/main" id="{7B291085-A9B9-D842-B1A7-96258FAF012C}"/>
              </a:ext>
            </a:extLst>
          </p:cNvPr>
          <p:cNvSpPr>
            <a:spLocks noGrp="1"/>
          </p:cNvSpPr>
          <p:nvPr>
            <p:ph type="tbl" sz="quarter" idx="19"/>
          </p:nvPr>
        </p:nvSpPr>
        <p:spPr>
          <a:xfrm>
            <a:off x="585787" y="1984076"/>
            <a:ext cx="11058527" cy="3519576"/>
          </a:xfrm>
        </p:spPr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401603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аблица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 descr="Icon&#10;&#10;Description automatically generated">
            <a:extLst>
              <a:ext uri="{FF2B5EF4-FFF2-40B4-BE49-F238E27FC236}">
                <a16:creationId xmlns:a16="http://schemas.microsoft.com/office/drawing/2014/main" id="{259ABC72-D738-1143-BF2A-D85AE9A4F73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17199" y="464363"/>
            <a:ext cx="448276" cy="448276"/>
          </a:xfrm>
          <a:prstGeom prst="rect">
            <a:avLst/>
          </a:prstGeom>
        </p:spPr>
      </p:pic>
      <p:cxnSp>
        <p:nvCxnSpPr>
          <p:cNvPr id="9" name="Straight Connector 19">
            <a:extLst>
              <a:ext uri="{FF2B5EF4-FFF2-40B4-BE49-F238E27FC236}">
                <a16:creationId xmlns:a16="http://schemas.microsoft.com/office/drawing/2014/main" id="{237A1E42-2FC3-8841-8C41-992C5BC2368D}"/>
              </a:ext>
            </a:extLst>
          </p:cNvPr>
          <p:cNvCxnSpPr>
            <a:cxnSpLocks/>
          </p:cNvCxnSpPr>
          <p:nvPr userDrawn="1"/>
        </p:nvCxnSpPr>
        <p:spPr>
          <a:xfrm>
            <a:off x="329868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21">
            <a:extLst>
              <a:ext uri="{FF2B5EF4-FFF2-40B4-BE49-F238E27FC236}">
                <a16:creationId xmlns:a16="http://schemas.microsoft.com/office/drawing/2014/main" id="{47503EA0-3883-E24D-9EB8-7B6175182929}"/>
              </a:ext>
            </a:extLst>
          </p:cNvPr>
          <p:cNvCxnSpPr>
            <a:cxnSpLocks/>
          </p:cNvCxnSpPr>
          <p:nvPr userDrawn="1"/>
        </p:nvCxnSpPr>
        <p:spPr>
          <a:xfrm>
            <a:off x="609941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25">
            <a:extLst>
              <a:ext uri="{FF2B5EF4-FFF2-40B4-BE49-F238E27FC236}">
                <a16:creationId xmlns:a16="http://schemas.microsoft.com/office/drawing/2014/main" id="{E0144DF2-9891-324D-B34E-AFA025FBCBF9}"/>
              </a:ext>
            </a:extLst>
          </p:cNvPr>
          <p:cNvCxnSpPr>
            <a:cxnSpLocks/>
          </p:cNvCxnSpPr>
          <p:nvPr userDrawn="1"/>
        </p:nvCxnSpPr>
        <p:spPr>
          <a:xfrm>
            <a:off x="10277081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33F65D6-1072-F140-B6A5-758D7B595A92}"/>
              </a:ext>
            </a:extLst>
          </p:cNvPr>
          <p:cNvSpPr txBox="1"/>
          <p:nvPr userDrawn="1"/>
        </p:nvSpPr>
        <p:spPr>
          <a:xfrm>
            <a:off x="10410201" y="532278"/>
            <a:ext cx="67197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fld id="{32AF94B5-93D7-5247-B727-C7089232F508}" type="slidenum">
              <a:rPr lang="ru-RU" sz="2000" smtClean="0">
                <a:solidFill>
                  <a:srgbClr val="102D69"/>
                </a:solidFill>
                <a:latin typeface="HSE Sans" panose="02000000000000000000" pitchFamily="2" charset="0"/>
              </a:rPr>
              <a:t>‹#›</a:t>
            </a:fld>
            <a:endParaRPr lang="ru-RU" sz="20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cxnSp>
        <p:nvCxnSpPr>
          <p:cNvPr id="13" name="Straight Connector 59">
            <a:extLst>
              <a:ext uri="{FF2B5EF4-FFF2-40B4-BE49-F238E27FC236}">
                <a16:creationId xmlns:a16="http://schemas.microsoft.com/office/drawing/2014/main" id="{5F1F09D4-22FA-7B4B-9488-F8FDDCC2D447}"/>
              </a:ext>
            </a:extLst>
          </p:cNvPr>
          <p:cNvCxnSpPr>
            <a:cxnSpLocks/>
          </p:cNvCxnSpPr>
          <p:nvPr userDrawn="1"/>
        </p:nvCxnSpPr>
        <p:spPr>
          <a:xfrm>
            <a:off x="11643868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Текст 37">
            <a:extLst>
              <a:ext uri="{FF2B5EF4-FFF2-40B4-BE49-F238E27FC236}">
                <a16:creationId xmlns:a16="http://schemas.microsoft.com/office/drawing/2014/main" id="{44D0326E-FD7A-3541-A998-62A1C30E273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43689" y="540904"/>
            <a:ext cx="1901825" cy="415925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i="0">
                <a:latin typeface="HSE Sans" panose="02000000000000000000" pitchFamily="2" charset="0"/>
              </a:defRPr>
            </a:lvl1pPr>
            <a:lvl2pPr marL="4572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2pPr>
            <a:lvl3pPr marL="9144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3pPr>
            <a:lvl4pPr marL="13716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4pPr>
            <a:lvl5pPr marL="18288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000" dirty="0">
                <a:latin typeface="HSE Sans" panose="02000000000000000000" pitchFamily="2" charset="0"/>
              </a:rPr>
              <a:t>Название подразделения</a:t>
            </a:r>
            <a:br>
              <a:rPr lang="ru-RU" sz="1000" dirty="0">
                <a:latin typeface="HSE Sans" panose="02000000000000000000" pitchFamily="2" charset="0"/>
              </a:rPr>
            </a:br>
            <a:r>
              <a:rPr lang="ru-RU" sz="1000" dirty="0">
                <a:latin typeface="HSE Sans" panose="02000000000000000000" pitchFamily="2" charset="0"/>
              </a:rPr>
              <a:t>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5" name="Текст 39">
            <a:extLst>
              <a:ext uri="{FF2B5EF4-FFF2-40B4-BE49-F238E27FC236}">
                <a16:creationId xmlns:a16="http://schemas.microsoft.com/office/drawing/2014/main" id="{279CCCA0-F959-5245-8321-106D3C5E837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59163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презентации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7" name="Текст 39">
            <a:extLst>
              <a:ext uri="{FF2B5EF4-FFF2-40B4-BE49-F238E27FC236}">
                <a16:creationId xmlns:a16="http://schemas.microsoft.com/office/drawing/2014/main" id="{8B839C6B-8494-8841-9714-4C8F710F840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59892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раздела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8" name="Текст 22">
            <a:extLst>
              <a:ext uri="{FF2B5EF4-FFF2-40B4-BE49-F238E27FC236}">
                <a16:creationId xmlns:a16="http://schemas.microsoft.com/office/drawing/2014/main" id="{4D940599-2B77-CE47-91E6-CDB51ADE184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85787" y="1447064"/>
            <a:ext cx="7617877" cy="537011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6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>
              <a:defRPr sz="16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>
              <a:defRPr sz="16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>
              <a:defRPr sz="16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>
              <a:defRPr sz="16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600" dirty="0">
                <a:solidFill>
                  <a:srgbClr val="102D69"/>
                </a:solidFill>
                <a:latin typeface="HSE Sans" panose="02000000000000000000" pitchFamily="2" charset="0"/>
              </a:rPr>
              <a:t>Название таблицы. Обратите внимание, что название графика набирается меньшим кеглем, чем заголовок (16</a:t>
            </a:r>
            <a:r>
              <a:rPr lang="en-GB" sz="1600" dirty="0" err="1">
                <a:solidFill>
                  <a:srgbClr val="102D69"/>
                </a:solidFill>
                <a:latin typeface="HSE Sans" panose="02000000000000000000" pitchFamily="2" charset="0"/>
              </a:rPr>
              <a:t>pt</a:t>
            </a:r>
            <a:r>
              <a:rPr lang="en-GB" sz="1600" dirty="0">
                <a:solidFill>
                  <a:srgbClr val="102D69"/>
                </a:solidFill>
                <a:latin typeface="HSE Sans" panose="02000000000000000000" pitchFamily="2" charset="0"/>
              </a:rPr>
              <a:t>)</a:t>
            </a:r>
            <a:endParaRPr lang="ru-RU" sz="16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sp>
        <p:nvSpPr>
          <p:cNvPr id="19" name="Текст 16">
            <a:extLst>
              <a:ext uri="{FF2B5EF4-FFF2-40B4-BE49-F238E27FC236}">
                <a16:creationId xmlns:a16="http://schemas.microsoft.com/office/drawing/2014/main" id="{A7333712-9DED-4F4B-B209-2F13075EDB3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85788" y="5739189"/>
            <a:ext cx="6824303" cy="703205"/>
          </a:xfr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300" b="0" dirty="0">
                <a:ln>
                  <a:noFill/>
                </a:ln>
                <a:latin typeface="HSE Sans" panose="02000000000000000000" pitchFamily="2" charset="0"/>
              </a:rPr>
              <a:t>Мы рекомендуем очень аккуратно использовать жирное начертание, старайтесь выделять жирным самое важное. </a:t>
            </a:r>
            <a:r>
              <a:rPr lang="ru-RU" sz="1300" dirty="0">
                <a:latin typeface="HSE Sans" panose="02000000000000000000" pitchFamily="2" charset="0"/>
              </a:rPr>
              <a:t>Также старайтесь не использовать выделение жирным начертанием вместе с заливкой ячеек каким-либо цветом, достаточно и одного акцента.</a:t>
            </a:r>
            <a:endParaRPr lang="en-RU" sz="1300" b="0">
              <a:ln>
                <a:noFill/>
              </a:ln>
              <a:latin typeface="HSE Sans" panose="02000000000000000000" pitchFamily="2" charset="0"/>
            </a:endParaRPr>
          </a:p>
        </p:txBody>
      </p:sp>
      <p:sp>
        <p:nvSpPr>
          <p:cNvPr id="20" name="Таблица 18">
            <a:extLst>
              <a:ext uri="{FF2B5EF4-FFF2-40B4-BE49-F238E27FC236}">
                <a16:creationId xmlns:a16="http://schemas.microsoft.com/office/drawing/2014/main" id="{DD467C42-8209-B740-8419-DBB6A6F7D5EE}"/>
              </a:ext>
            </a:extLst>
          </p:cNvPr>
          <p:cNvSpPr>
            <a:spLocks noGrp="1"/>
          </p:cNvSpPr>
          <p:nvPr>
            <p:ph type="tbl" sz="quarter" idx="19"/>
          </p:nvPr>
        </p:nvSpPr>
        <p:spPr>
          <a:xfrm>
            <a:off x="585787" y="2208362"/>
            <a:ext cx="7617895" cy="3295290"/>
          </a:xfrm>
        </p:spPr>
        <p:txBody>
          <a:bodyPr/>
          <a:lstStyle/>
          <a:p>
            <a:endParaRPr lang="ru-RU"/>
          </a:p>
        </p:txBody>
      </p:sp>
      <p:sp>
        <p:nvSpPr>
          <p:cNvPr id="21" name="Текст 35">
            <a:extLst>
              <a:ext uri="{FF2B5EF4-FFF2-40B4-BE49-F238E27FC236}">
                <a16:creationId xmlns:a16="http://schemas.microsoft.com/office/drawing/2014/main" id="{B4309850-76EA-224C-A9E2-B6BBDBF99DE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686807" y="2208363"/>
            <a:ext cx="2930666" cy="2570672"/>
          </a:xfrm>
        </p:spPr>
        <p:txBody>
          <a:bodyPr lIns="0" tIns="0" r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en-GB" sz="1300" dirty="0">
                <a:latin typeface="HSE Sans" panose="02000000000000000000" pitchFamily="2" charset="0"/>
              </a:rPr>
              <a:t>Lorem ipsum </a:t>
            </a:r>
            <a:r>
              <a:rPr lang="en-GB" sz="1300" dirty="0" err="1">
                <a:latin typeface="HSE Sans" panose="02000000000000000000" pitchFamily="2" charset="0"/>
              </a:rPr>
              <a:t>dolor</a:t>
            </a:r>
            <a:r>
              <a:rPr lang="en-GB" sz="1300" dirty="0">
                <a:latin typeface="HSE Sans" panose="02000000000000000000" pitchFamily="2" charset="0"/>
              </a:rPr>
              <a:t> sit </a:t>
            </a:r>
            <a:r>
              <a:rPr lang="en-GB" sz="1300" dirty="0" err="1">
                <a:latin typeface="HSE Sans" panose="02000000000000000000" pitchFamily="2" charset="0"/>
              </a:rPr>
              <a:t>amet</a:t>
            </a:r>
            <a:r>
              <a:rPr lang="en-GB" sz="1300" dirty="0">
                <a:latin typeface="HSE Sans" panose="02000000000000000000" pitchFamily="2" charset="0"/>
              </a:rPr>
              <a:t>, </a:t>
            </a:r>
            <a:r>
              <a:rPr lang="en-GB" sz="1300" dirty="0" err="1">
                <a:latin typeface="HSE Sans" panose="02000000000000000000" pitchFamily="2" charset="0"/>
              </a:rPr>
              <a:t>consectetur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adipiscing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elit</a:t>
            </a:r>
            <a:r>
              <a:rPr lang="en-GB" sz="1300" dirty="0">
                <a:latin typeface="HSE Sans" panose="02000000000000000000" pitchFamily="2" charset="0"/>
              </a:rPr>
              <a:t>, </a:t>
            </a:r>
            <a:r>
              <a:rPr lang="en-GB" sz="1300" dirty="0" err="1">
                <a:latin typeface="HSE Sans" panose="02000000000000000000" pitchFamily="2" charset="0"/>
              </a:rPr>
              <a:t>sed</a:t>
            </a:r>
            <a:r>
              <a:rPr lang="en-GB" sz="1300" dirty="0">
                <a:latin typeface="HSE Sans" panose="02000000000000000000" pitchFamily="2" charset="0"/>
              </a:rPr>
              <a:t> do </a:t>
            </a:r>
            <a:r>
              <a:rPr lang="en-GB" sz="1300" dirty="0" err="1">
                <a:latin typeface="HSE Sans" panose="02000000000000000000" pitchFamily="2" charset="0"/>
              </a:rPr>
              <a:t>eiusmod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tempor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incididunt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ut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labore</a:t>
            </a:r>
            <a:r>
              <a:rPr lang="en-GB" sz="1300" dirty="0">
                <a:latin typeface="HSE Sans" panose="02000000000000000000" pitchFamily="2" charset="0"/>
              </a:rPr>
              <a:t> et dolore magna </a:t>
            </a:r>
            <a:r>
              <a:rPr lang="en-GB" sz="1300" dirty="0" err="1">
                <a:latin typeface="HSE Sans" panose="02000000000000000000" pitchFamily="2" charset="0"/>
              </a:rPr>
              <a:t>aliqua</a:t>
            </a:r>
            <a:r>
              <a:rPr lang="en-GB" sz="1300" dirty="0">
                <a:latin typeface="HSE Sans" panose="02000000000000000000" pitchFamily="2" charset="0"/>
              </a:rPr>
              <a:t>. Ut </a:t>
            </a:r>
            <a:r>
              <a:rPr lang="en-GB" sz="1300" dirty="0" err="1">
                <a:latin typeface="HSE Sans" panose="02000000000000000000" pitchFamily="2" charset="0"/>
              </a:rPr>
              <a:t>enim</a:t>
            </a:r>
            <a:r>
              <a:rPr lang="en-GB" sz="1300" dirty="0">
                <a:latin typeface="HSE Sans" panose="02000000000000000000" pitchFamily="2" charset="0"/>
              </a:rPr>
              <a:t> ad minim </a:t>
            </a:r>
            <a:r>
              <a:rPr lang="en-GB" sz="1300" dirty="0" err="1">
                <a:latin typeface="HSE Sans" panose="02000000000000000000" pitchFamily="2" charset="0"/>
              </a:rPr>
              <a:t>veniam</a:t>
            </a:r>
            <a:r>
              <a:rPr lang="en-GB" sz="1300" dirty="0">
                <a:latin typeface="HSE Sans" panose="02000000000000000000" pitchFamily="2" charset="0"/>
              </a:rPr>
              <a:t>, </a:t>
            </a:r>
            <a:r>
              <a:rPr lang="en-GB" sz="1300" dirty="0" err="1">
                <a:latin typeface="HSE Sans" panose="02000000000000000000" pitchFamily="2" charset="0"/>
              </a:rPr>
              <a:t>quis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nostrud</a:t>
            </a:r>
            <a:r>
              <a:rPr lang="en-GB" sz="1300" dirty="0">
                <a:latin typeface="HSE Sans" panose="02000000000000000000" pitchFamily="2" charset="0"/>
              </a:rPr>
              <a:t> exercitation </a:t>
            </a:r>
            <a:r>
              <a:rPr lang="en-GB" sz="1300" dirty="0" err="1">
                <a:latin typeface="HSE Sans" panose="02000000000000000000" pitchFamily="2" charset="0"/>
              </a:rPr>
              <a:t>ullamco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laboris</a:t>
            </a:r>
            <a:r>
              <a:rPr lang="en-GB" sz="1300" dirty="0">
                <a:latin typeface="HSE Sans" panose="02000000000000000000" pitchFamily="2" charset="0"/>
              </a:rPr>
              <a:t> nisi </a:t>
            </a:r>
            <a:r>
              <a:rPr lang="en-GB" sz="1300" dirty="0" err="1">
                <a:latin typeface="HSE Sans" panose="02000000000000000000" pitchFamily="2" charset="0"/>
              </a:rPr>
              <a:t>ut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aliquip</a:t>
            </a:r>
            <a:r>
              <a:rPr lang="en-GB" sz="1300" dirty="0">
                <a:latin typeface="HSE Sans" panose="02000000000000000000" pitchFamily="2" charset="0"/>
              </a:rPr>
              <a:t> ex </a:t>
            </a:r>
            <a:r>
              <a:rPr lang="en-GB" sz="1300" dirty="0" err="1">
                <a:latin typeface="HSE Sans" panose="02000000000000000000" pitchFamily="2" charset="0"/>
              </a:rPr>
              <a:t>ea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commodo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consequat</a:t>
            </a:r>
            <a:r>
              <a:rPr lang="en-GB" sz="1300" dirty="0">
                <a:latin typeface="HSE Sans" panose="02000000000000000000" pitchFamily="2" charset="0"/>
              </a:rPr>
              <a:t>. Duis </a:t>
            </a:r>
            <a:r>
              <a:rPr lang="en-GB" sz="1300" dirty="0" err="1">
                <a:latin typeface="HSE Sans" panose="02000000000000000000" pitchFamily="2" charset="0"/>
              </a:rPr>
              <a:t>aute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irure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dolor</a:t>
            </a:r>
            <a:r>
              <a:rPr lang="en-GB" sz="1300" dirty="0">
                <a:latin typeface="HSE Sans" panose="02000000000000000000" pitchFamily="2" charset="0"/>
              </a:rPr>
              <a:t> in </a:t>
            </a:r>
            <a:r>
              <a:rPr lang="en-GB" sz="1300" dirty="0" err="1">
                <a:latin typeface="HSE Sans" panose="02000000000000000000" pitchFamily="2" charset="0"/>
              </a:rPr>
              <a:t>reprehenderit</a:t>
            </a:r>
            <a:r>
              <a:rPr lang="en-GB" sz="1300" dirty="0">
                <a:latin typeface="HSE Sans" panose="02000000000000000000" pitchFamily="2" charset="0"/>
              </a:rPr>
              <a:t> in </a:t>
            </a:r>
            <a:r>
              <a:rPr lang="en-GB" sz="1300" dirty="0" err="1">
                <a:latin typeface="HSE Sans" panose="02000000000000000000" pitchFamily="2" charset="0"/>
              </a:rPr>
              <a:t>voluptate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velit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esse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cillum</a:t>
            </a:r>
            <a:r>
              <a:rPr lang="en-GB" sz="1300" dirty="0">
                <a:latin typeface="HSE Sans" panose="02000000000000000000" pitchFamily="2" charset="0"/>
              </a:rPr>
              <a:t> dolore </a:t>
            </a:r>
            <a:r>
              <a:rPr lang="en-GB" sz="1300" dirty="0" err="1">
                <a:latin typeface="HSE Sans" panose="02000000000000000000" pitchFamily="2" charset="0"/>
              </a:rPr>
              <a:t>eu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fugiat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nulla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pariatur</a:t>
            </a:r>
            <a:r>
              <a:rPr lang="en-GB" sz="1300" dirty="0">
                <a:latin typeface="HSE Sans" panose="02000000000000000000" pitchFamily="2" charset="0"/>
              </a:rPr>
              <a:t>. </a:t>
            </a:r>
            <a:r>
              <a:rPr lang="en-GB" sz="1300" dirty="0" err="1">
                <a:latin typeface="HSE Sans" panose="02000000000000000000" pitchFamily="2" charset="0"/>
              </a:rPr>
              <a:t>Excepteur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sint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occaecat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cupidatat</a:t>
            </a:r>
            <a:r>
              <a:rPr lang="en-GB" sz="1300" dirty="0">
                <a:latin typeface="HSE Sans" panose="02000000000000000000" pitchFamily="2" charset="0"/>
              </a:rPr>
              <a:t> non </a:t>
            </a:r>
            <a:r>
              <a:rPr lang="en-GB" sz="1300" dirty="0" err="1">
                <a:latin typeface="HSE Sans" panose="02000000000000000000" pitchFamily="2" charset="0"/>
              </a:rPr>
              <a:t>proident</a:t>
            </a:r>
            <a:r>
              <a:rPr lang="en-GB" sz="1300" dirty="0">
                <a:latin typeface="HSE Sans" panose="02000000000000000000" pitchFamily="2" charset="0"/>
              </a:rPr>
              <a:t>, sunt in culpa qui </a:t>
            </a:r>
            <a:r>
              <a:rPr lang="en-GB" sz="1300" dirty="0" err="1">
                <a:latin typeface="HSE Sans" panose="02000000000000000000" pitchFamily="2" charset="0"/>
              </a:rPr>
              <a:t>officia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deserunt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mollit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anim</a:t>
            </a:r>
            <a:r>
              <a:rPr lang="en-GB" sz="1300" dirty="0">
                <a:latin typeface="HSE Sans" panose="02000000000000000000" pitchFamily="2" charset="0"/>
              </a:rPr>
              <a:t> id </a:t>
            </a:r>
            <a:r>
              <a:rPr lang="en-GB" sz="1300" dirty="0" err="1">
                <a:latin typeface="HSE Sans" panose="02000000000000000000" pitchFamily="2" charset="0"/>
              </a:rPr>
              <a:t>est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laborum</a:t>
            </a:r>
            <a:r>
              <a:rPr lang="en-GB" sz="1300" dirty="0">
                <a:latin typeface="HSE Sans" panose="02000000000000000000" pitchFamily="2" charset="0"/>
              </a:rPr>
              <a:t>.</a:t>
            </a:r>
            <a:endParaRPr lang="ru-RU" sz="1300" dirty="0">
              <a:latin typeface="HSE Sa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6771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33F8FDE-7383-E947-8568-FF6B7A776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8E6541-45CA-8B42-98B4-D42737B850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70645B-C5D9-8544-BBF2-E4A13F8E405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63DFB-8595-A44B-9F09-A50FA310E559}" type="datetimeFigureOut">
              <a:rPr lang="en-RU" smtClean="0"/>
              <a:t>11/25/2025</a:t>
            </a:fld>
            <a:endParaRPr lang="en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F52289-7F57-544F-95EE-F8B2E10627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1C5F56-F795-5643-ABE3-DDED218698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20F133-126C-5944-A0E4-6A9616EDC0DA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578506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1" r:id="rId3"/>
    <p:sldLayoutId id="2147483650" r:id="rId4"/>
    <p:sldLayoutId id="2147483651" r:id="rId5"/>
    <p:sldLayoutId id="2147483652" r:id="rId6"/>
    <p:sldLayoutId id="2147483654" r:id="rId7"/>
    <p:sldLayoutId id="2147483655" r:id="rId8"/>
    <p:sldLayoutId id="2147483656" r:id="rId9"/>
    <p:sldLayoutId id="2147483658" r:id="rId10"/>
    <p:sldLayoutId id="2147483657" r:id="rId11"/>
    <p:sldLayoutId id="214748365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CD95C0D-D7DC-EF40-9E45-F5F0A4817C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7967" y="2601772"/>
            <a:ext cx="7634059" cy="1978323"/>
          </a:xfrm>
        </p:spPr>
        <p:txBody>
          <a:bodyPr/>
          <a:lstStyle/>
          <a:p>
            <a:r>
              <a:rPr lang="ru-RU" dirty="0"/>
              <a:t>Прогнозирование содержания железа в рудном концентрате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B85EA7E-BEC4-B745-B2A8-D4E4AFC614F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/>
              <a:t>Центр непрерывного образования</a:t>
            </a:r>
          </a:p>
          <a:p>
            <a:r>
              <a:rPr lang="ru-RU" dirty="0"/>
              <a:t>Факультета компьютерных наук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C6FAE0FA-3CAF-BA4B-8F9F-5FEF3C2F3CC6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8784515" y="1187841"/>
            <a:ext cx="2217738" cy="463186"/>
          </a:xfrm>
        </p:spPr>
        <p:txBody>
          <a:bodyPr/>
          <a:lstStyle/>
          <a:p>
            <a:r>
              <a:rPr lang="ru-RU" dirty="0"/>
              <a:t>Москва </a:t>
            </a:r>
          </a:p>
          <a:p>
            <a:r>
              <a:rPr lang="ru-RU" dirty="0"/>
              <a:t>2025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44AFB2BF-A7AB-5648-ADCD-2A7F1BD3581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Слушатель: Дорофеев Дмитрий</a:t>
            </a:r>
          </a:p>
          <a:p>
            <a:r>
              <a:rPr lang="ru-RU" dirty="0"/>
              <a:t>Руководитель: </a:t>
            </a:r>
            <a:r>
              <a:rPr lang="ru-RU" dirty="0" err="1"/>
              <a:t>Абдуракипов</a:t>
            </a:r>
            <a:r>
              <a:rPr lang="ru-RU" dirty="0"/>
              <a:t> Сергей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0FBEEDB0-FC6A-D9E6-08C0-16B8B8425AB4}"/>
              </a:ext>
            </a:extLst>
          </p:cNvPr>
          <p:cNvSpPr/>
          <p:nvPr/>
        </p:nvSpPr>
        <p:spPr>
          <a:xfrm>
            <a:off x="5839548" y="908094"/>
            <a:ext cx="580171" cy="10546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823253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0602BB-BD74-D2D8-4986-2C9788B35D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3F578C78-965C-A10C-AF7F-FA6789FB5D43}"/>
              </a:ext>
            </a:extLst>
          </p:cNvPr>
          <p:cNvSpPr/>
          <p:nvPr/>
        </p:nvSpPr>
        <p:spPr>
          <a:xfrm>
            <a:off x="2918591" y="315712"/>
            <a:ext cx="6710987" cy="7770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CE3B2D9F-32B6-3182-16F2-4C3B5336E74A}"/>
              </a:ext>
            </a:extLst>
          </p:cNvPr>
          <p:cNvSpPr/>
          <p:nvPr/>
        </p:nvSpPr>
        <p:spPr>
          <a:xfrm>
            <a:off x="9994006" y="315712"/>
            <a:ext cx="1906073" cy="8820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2BBD4EE-5A90-854B-CDF6-E295BC2C3C4F}"/>
              </a:ext>
            </a:extLst>
          </p:cNvPr>
          <p:cNvSpPr txBox="1"/>
          <p:nvPr/>
        </p:nvSpPr>
        <p:spPr>
          <a:xfrm>
            <a:off x="11742687" y="6336408"/>
            <a:ext cx="3147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sz="1600" dirty="0">
                <a:latin typeface="HSE Sans" panose="02000000000000000000" pitchFamily="2" charset="0"/>
              </a:rPr>
              <a:t>6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878E8E9-DACE-E723-B7AE-D37668D3D580}"/>
              </a:ext>
            </a:extLst>
          </p:cNvPr>
          <p:cNvSpPr txBox="1"/>
          <p:nvPr/>
        </p:nvSpPr>
        <p:spPr>
          <a:xfrm>
            <a:off x="4200288" y="143856"/>
            <a:ext cx="37914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000" dirty="0"/>
              <a:t> «Прогнозирование содержания железа в рудном концентрате»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396B09EF-0C57-28C1-3ADD-9806F84F74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4918" y="487569"/>
            <a:ext cx="5245560" cy="777025"/>
          </a:xfrm>
        </p:spPr>
        <p:txBody>
          <a:bodyPr>
            <a:normAutofit/>
          </a:bodyPr>
          <a:lstStyle/>
          <a:p>
            <a:r>
              <a:rPr lang="ru-RU" sz="2800" b="1" dirty="0"/>
              <a:t>Выводы и </a:t>
            </a:r>
            <a:r>
              <a:rPr lang="ru-RU" sz="2800" b="1" dirty="0" err="1"/>
              <a:t>реккомендации</a:t>
            </a:r>
            <a:r>
              <a:rPr lang="ru-RU" sz="2800" b="1" dirty="0"/>
              <a:t>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6CB60D-1412-9898-0013-6C96F0EFBC8A}"/>
              </a:ext>
            </a:extLst>
          </p:cNvPr>
          <p:cNvSpPr txBox="1"/>
          <p:nvPr/>
        </p:nvSpPr>
        <p:spPr>
          <a:xfrm>
            <a:off x="344574" y="1071801"/>
            <a:ext cx="5929510" cy="5786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ru-RU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b="1" dirty="0"/>
              <a:t>Плотность слива гидроциклонов (№32)</a:t>
            </a:r>
            <a:br>
              <a:rPr lang="ru-RU" dirty="0"/>
            </a:br>
            <a:r>
              <a:rPr lang="ru-RU" i="1" dirty="0"/>
              <a:t>Ключевой параметр классификации, напрямую влияет на тонкость помола и эффективность разделения.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ru-RU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b="1" dirty="0"/>
              <a:t>Расход воды в бутары (№31 и №32)</a:t>
            </a:r>
            <a:br>
              <a:rPr lang="ru-RU" dirty="0"/>
            </a:br>
            <a:r>
              <a:rPr lang="ru-RU" i="1" dirty="0"/>
              <a:t>Определяет качество первичного обезвоживания и промывки руды, удаляя пустую породу.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ru-RU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b="1" dirty="0"/>
              <a:t>Давление воды на секцию (№32)</a:t>
            </a:r>
            <a:br>
              <a:rPr lang="ru-RU" dirty="0"/>
            </a:br>
            <a:r>
              <a:rPr lang="ru-RU" i="1" dirty="0"/>
              <a:t>Влияет на эффективность работы гидроциклонов и гравитационного обогащения.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ru-RU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b="1" dirty="0"/>
              <a:t>Мощность мельницы (№33)</a:t>
            </a:r>
            <a:br>
              <a:rPr lang="ru-RU" dirty="0"/>
            </a:br>
            <a:r>
              <a:rPr lang="ru-RU" i="1" dirty="0"/>
              <a:t>Характеризует нагрузку и степень измельчения исходной руды.</a:t>
            </a:r>
            <a:endParaRPr lang="ru-RU" dirty="0"/>
          </a:p>
          <a:p>
            <a:pPr marL="342900" indent="-342900" algn="just">
              <a:buAutoNum type="arabicParenR"/>
            </a:pPr>
            <a:endParaRPr lang="ru-RU" dirty="0"/>
          </a:p>
          <a:p>
            <a:endParaRPr lang="ru-RU" dirty="0"/>
          </a:p>
          <a:p>
            <a:pPr algn="l"/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5" name="Стрелка: вправо 4">
            <a:extLst>
              <a:ext uri="{FF2B5EF4-FFF2-40B4-BE49-F238E27FC236}">
                <a16:creationId xmlns:a16="http://schemas.microsoft.com/office/drawing/2014/main" id="{700F9E80-DD36-A0EE-151B-EA9A70881A5B}"/>
              </a:ext>
            </a:extLst>
          </p:cNvPr>
          <p:cNvSpPr/>
          <p:nvPr/>
        </p:nvSpPr>
        <p:spPr>
          <a:xfrm>
            <a:off x="6318821" y="1627001"/>
            <a:ext cx="1122504" cy="397291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Стрелка: вправо 6">
            <a:extLst>
              <a:ext uri="{FF2B5EF4-FFF2-40B4-BE49-F238E27FC236}">
                <a16:creationId xmlns:a16="http://schemas.microsoft.com/office/drawing/2014/main" id="{B840B726-1D27-4BDB-BDE0-3FE959C59C28}"/>
              </a:ext>
            </a:extLst>
          </p:cNvPr>
          <p:cNvSpPr/>
          <p:nvPr/>
        </p:nvSpPr>
        <p:spPr>
          <a:xfrm>
            <a:off x="6318821" y="3031709"/>
            <a:ext cx="1122504" cy="397291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Стрелка: вправо 8">
            <a:extLst>
              <a:ext uri="{FF2B5EF4-FFF2-40B4-BE49-F238E27FC236}">
                <a16:creationId xmlns:a16="http://schemas.microsoft.com/office/drawing/2014/main" id="{318D5802-E277-05EF-BADA-77AF59A91D50}"/>
              </a:ext>
            </a:extLst>
          </p:cNvPr>
          <p:cNvSpPr/>
          <p:nvPr/>
        </p:nvSpPr>
        <p:spPr>
          <a:xfrm>
            <a:off x="6318821" y="4363370"/>
            <a:ext cx="1122504" cy="397291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Стрелка: вправо 9">
            <a:extLst>
              <a:ext uri="{FF2B5EF4-FFF2-40B4-BE49-F238E27FC236}">
                <a16:creationId xmlns:a16="http://schemas.microsoft.com/office/drawing/2014/main" id="{4EDAA308-A948-448B-CE6D-F4F99460FF78}"/>
              </a:ext>
            </a:extLst>
          </p:cNvPr>
          <p:cNvSpPr/>
          <p:nvPr/>
        </p:nvSpPr>
        <p:spPr>
          <a:xfrm>
            <a:off x="6318821" y="5496385"/>
            <a:ext cx="1122504" cy="397291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5AD57E7-30DA-B51F-653D-92FD1A4F1FE8}"/>
              </a:ext>
            </a:extLst>
          </p:cNvPr>
          <p:cNvSpPr txBox="1"/>
          <p:nvPr/>
        </p:nvSpPr>
        <p:spPr>
          <a:xfrm>
            <a:off x="7805753" y="1177077"/>
            <a:ext cx="37043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Регулировать в сторону </a:t>
            </a:r>
            <a:r>
              <a:rPr lang="ru-RU" b="1" dirty="0"/>
              <a:t>оптимального значения</a:t>
            </a:r>
            <a:r>
              <a:rPr lang="ru-RU" dirty="0"/>
              <a:t> для снижения переизмельчения.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D823E17-56DC-3F5D-2D0A-F26F69FF32B5}"/>
              </a:ext>
            </a:extLst>
          </p:cNvPr>
          <p:cNvSpPr txBox="1"/>
          <p:nvPr/>
        </p:nvSpPr>
        <p:spPr>
          <a:xfrm>
            <a:off x="7789039" y="2616883"/>
            <a:ext cx="35205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— </a:t>
            </a:r>
            <a:r>
              <a:rPr lang="ru-RU" b="1" dirty="0"/>
              <a:t>Увеличить</a:t>
            </a:r>
            <a:r>
              <a:rPr lang="ru-RU" dirty="0"/>
              <a:t> при высоком содержании породы.</a:t>
            </a:r>
            <a:br>
              <a:rPr lang="ru-RU" sz="1000" dirty="0"/>
            </a:br>
            <a:r>
              <a:rPr lang="ru-RU" dirty="0"/>
              <a:t>— </a:t>
            </a:r>
            <a:r>
              <a:rPr lang="ru-RU" b="1" dirty="0"/>
              <a:t>Уменьшить</a:t>
            </a:r>
            <a:r>
              <a:rPr lang="ru-RU" dirty="0"/>
              <a:t> при потерях железа с хвостами.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BAC1F79-8FDB-8806-A579-CBB696B93CCE}"/>
              </a:ext>
            </a:extLst>
          </p:cNvPr>
          <p:cNvSpPr txBox="1"/>
          <p:nvPr/>
        </p:nvSpPr>
        <p:spPr>
          <a:xfrm>
            <a:off x="7805753" y="4210997"/>
            <a:ext cx="37758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i="0" dirty="0">
                <a:solidFill>
                  <a:srgbClr val="0F2C68"/>
                </a:solidFill>
                <a:effectLst/>
                <a:latin typeface="quote-cjk-patch"/>
              </a:rPr>
              <a:t>Стабилизировать</a:t>
            </a:r>
            <a:r>
              <a:rPr lang="ru-RU" b="0" i="0" dirty="0">
                <a:solidFill>
                  <a:srgbClr val="0F2C68"/>
                </a:solidFill>
                <a:effectLst/>
                <a:latin typeface="quote-cjk-patch"/>
              </a:rPr>
              <a:t> для постоянства гранулометрического состава.</a:t>
            </a:r>
            <a:endParaRPr lang="ru-RU" dirty="0">
              <a:solidFill>
                <a:srgbClr val="0F2C68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FA7668A-2DBA-24CB-EBF6-8CDEF81CA8FA}"/>
              </a:ext>
            </a:extLst>
          </p:cNvPr>
          <p:cNvSpPr txBox="1"/>
          <p:nvPr/>
        </p:nvSpPr>
        <p:spPr>
          <a:xfrm>
            <a:off x="7789039" y="5341357"/>
            <a:ext cx="37758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/>
              <a:t>Контролировать</a:t>
            </a:r>
            <a:r>
              <a:rPr lang="ru-RU" dirty="0"/>
              <a:t> нагрузку для предотвращения переизмельчения.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9" name="Правая фигурная скобка 18">
            <a:extLst>
              <a:ext uri="{FF2B5EF4-FFF2-40B4-BE49-F238E27FC236}">
                <a16:creationId xmlns:a16="http://schemas.microsoft.com/office/drawing/2014/main" id="{07B5E298-1981-553A-7FE9-9B663D6544A7}"/>
              </a:ext>
            </a:extLst>
          </p:cNvPr>
          <p:cNvSpPr/>
          <p:nvPr/>
        </p:nvSpPr>
        <p:spPr>
          <a:xfrm>
            <a:off x="11362068" y="1071800"/>
            <a:ext cx="236238" cy="5152425"/>
          </a:xfrm>
          <a:prstGeom prst="righ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B5C68EB-9475-0CAF-B138-4DFD7D1A7343}"/>
              </a:ext>
            </a:extLst>
          </p:cNvPr>
          <p:cNvSpPr txBox="1"/>
          <p:nvPr/>
        </p:nvSpPr>
        <p:spPr>
          <a:xfrm rot="16200000">
            <a:off x="11081500" y="3524901"/>
            <a:ext cx="130195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ru-RU" sz="1000" dirty="0">
                <a:latin typeface="HSE Sans" panose="02000000000000000000" pitchFamily="2" charset="0"/>
              </a:rPr>
              <a:t>*все взаимосвязаны</a:t>
            </a:r>
          </a:p>
        </p:txBody>
      </p:sp>
    </p:spTree>
    <p:extLst>
      <p:ext uri="{BB962C8B-B14F-4D97-AF65-F5344CB8AC3E}">
        <p14:creationId xmlns:p14="http://schemas.microsoft.com/office/powerpoint/2010/main" val="17219242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Прямоугольник: скругленные углы 18">
            <a:extLst>
              <a:ext uri="{FF2B5EF4-FFF2-40B4-BE49-F238E27FC236}">
                <a16:creationId xmlns:a16="http://schemas.microsoft.com/office/drawing/2014/main" id="{F3B09B93-59D8-DDBE-9119-8425913B4D69}"/>
              </a:ext>
            </a:extLst>
          </p:cNvPr>
          <p:cNvSpPr/>
          <p:nvPr/>
        </p:nvSpPr>
        <p:spPr>
          <a:xfrm>
            <a:off x="354170" y="1164174"/>
            <a:ext cx="5995116" cy="2152135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E2EAF03B-EC26-1D47-94AC-C75942861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4918" y="487569"/>
            <a:ext cx="5245560" cy="777025"/>
          </a:xfrm>
        </p:spPr>
        <p:txBody>
          <a:bodyPr>
            <a:normAutofit/>
          </a:bodyPr>
          <a:lstStyle/>
          <a:p>
            <a:r>
              <a:rPr lang="ru-RU" sz="2800" b="1" dirty="0"/>
              <a:t>Введение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3356540-7218-FF4B-B6BC-5BD291A372E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5898" y="1261666"/>
            <a:ext cx="5510102" cy="2498965"/>
          </a:xfrm>
        </p:spPr>
        <p:txBody>
          <a:bodyPr/>
          <a:lstStyle/>
          <a:p>
            <a:pPr algn="just"/>
            <a:r>
              <a:rPr lang="ru-RU" b="1" dirty="0"/>
              <a:t>Сталь</a:t>
            </a:r>
            <a:r>
              <a:rPr lang="ru-RU" dirty="0"/>
              <a:t> — один из основных материалов для строительства и производства, а ее потребление ежегодно составляет сотни миллионов тонн. Оценить масштабы выплавки стали в 2024 году можно на основе данных Всемирной ассоциации производителей стали (</a:t>
            </a:r>
            <a:r>
              <a:rPr lang="ru-RU" i="1" dirty="0"/>
              <a:t>World Steel Association</a:t>
            </a:r>
            <a:r>
              <a:rPr lang="ru-RU" dirty="0"/>
              <a:t>).</a:t>
            </a:r>
          </a:p>
          <a:p>
            <a:pPr algn="just"/>
            <a:r>
              <a:rPr lang="ru-RU" dirty="0"/>
              <a:t>Общемировой объем производства стали в минувшем году составил </a:t>
            </a:r>
            <a:r>
              <a:rPr lang="ru-RU" u="sng" dirty="0"/>
              <a:t>1,9 млрд тонн</a:t>
            </a:r>
            <a:r>
              <a:rPr lang="ru-RU" dirty="0"/>
              <a:t>. При этом более половины (1 млрд тонн) пришлось на </a:t>
            </a:r>
            <a:r>
              <a:rPr lang="ru-RU" b="1" dirty="0"/>
              <a:t>Китай</a:t>
            </a:r>
            <a:r>
              <a:rPr lang="ru-RU" dirty="0"/>
              <a:t> — эта страна лидирует в рейтинге с огромным отрывом. На втором месте идет </a:t>
            </a:r>
            <a:r>
              <a:rPr lang="ru-RU" b="1" dirty="0"/>
              <a:t>Индия</a:t>
            </a:r>
            <a:r>
              <a:rPr lang="ru-RU" dirty="0"/>
              <a:t>, где в 2024-м произвели 149 млн тонн стали, а замыкает тройку </a:t>
            </a:r>
            <a:r>
              <a:rPr lang="ru-RU" b="1" dirty="0"/>
              <a:t>Япония</a:t>
            </a:r>
            <a:r>
              <a:rPr lang="ru-RU" dirty="0"/>
              <a:t> (84 млн тонн)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187CE8F2-78AE-C13E-EE03-4BDEECFAAA4D}"/>
              </a:ext>
            </a:extLst>
          </p:cNvPr>
          <p:cNvSpPr/>
          <p:nvPr/>
        </p:nvSpPr>
        <p:spPr>
          <a:xfrm>
            <a:off x="2918591" y="315712"/>
            <a:ext cx="6710987" cy="7770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04BBE11D-E4D1-303D-F829-9B6EC6B40F63}"/>
              </a:ext>
            </a:extLst>
          </p:cNvPr>
          <p:cNvSpPr/>
          <p:nvPr/>
        </p:nvSpPr>
        <p:spPr>
          <a:xfrm>
            <a:off x="9994006" y="315712"/>
            <a:ext cx="1906073" cy="8820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7F745CF-3507-4BC5-6006-562CA0176773}"/>
              </a:ext>
            </a:extLst>
          </p:cNvPr>
          <p:cNvSpPr txBox="1"/>
          <p:nvPr/>
        </p:nvSpPr>
        <p:spPr>
          <a:xfrm>
            <a:off x="11742687" y="6333043"/>
            <a:ext cx="3147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sz="1600" dirty="0">
                <a:latin typeface="HSE Sans" panose="02000000000000000000" pitchFamily="2" charset="0"/>
              </a:rPr>
              <a:t>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97DFB23-2E08-AF92-F1BE-BD165AD0138C}"/>
              </a:ext>
            </a:extLst>
          </p:cNvPr>
          <p:cNvSpPr txBox="1"/>
          <p:nvPr/>
        </p:nvSpPr>
        <p:spPr>
          <a:xfrm>
            <a:off x="4200288" y="143856"/>
            <a:ext cx="37914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000" dirty="0"/>
              <a:t> «Прогнозирование содержания железа в рудном концентрате»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8" name="Текст 3">
            <a:extLst>
              <a:ext uri="{FF2B5EF4-FFF2-40B4-BE49-F238E27FC236}">
                <a16:creationId xmlns:a16="http://schemas.microsoft.com/office/drawing/2014/main" id="{631D19EE-DBEE-73C9-682F-9ED2001EC79B}"/>
              </a:ext>
            </a:extLst>
          </p:cNvPr>
          <p:cNvSpPr txBox="1">
            <a:spLocks/>
          </p:cNvSpPr>
          <p:nvPr/>
        </p:nvSpPr>
        <p:spPr>
          <a:xfrm>
            <a:off x="585898" y="3678750"/>
            <a:ext cx="5510102" cy="2498965"/>
          </a:xfrm>
          <a:prstGeom prst="rect">
            <a:avLst/>
          </a:prstGeom>
        </p:spPr>
        <p:txBody>
          <a:bodyPr vert="horz" lIns="0" tIns="0" rIns="0" bIns="45720" rtlCol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spcBef>
                <a:spcPts val="600"/>
              </a:spcBef>
            </a:pPr>
            <a:r>
              <a:rPr lang="ru-RU" sz="1800" b="1" dirty="0"/>
              <a:t>Применение стали:</a:t>
            </a:r>
          </a:p>
          <a:p>
            <a:pPr marL="342900" indent="-342900" algn="just">
              <a:spcBef>
                <a:spcPts val="600"/>
              </a:spcBef>
              <a:buAutoNum type="arabicParenR"/>
            </a:pPr>
            <a:r>
              <a:rPr lang="ru-RU" sz="1800" dirty="0"/>
              <a:t>Машиностроение</a:t>
            </a:r>
          </a:p>
          <a:p>
            <a:pPr marL="342900" indent="-342900" algn="just">
              <a:spcBef>
                <a:spcPts val="600"/>
              </a:spcBef>
              <a:buAutoNum type="arabicParenR"/>
            </a:pPr>
            <a:r>
              <a:rPr lang="ru-RU" sz="1800" dirty="0"/>
              <a:t>Авиастроение</a:t>
            </a:r>
          </a:p>
          <a:p>
            <a:pPr marL="342900" indent="-342900" algn="just">
              <a:spcBef>
                <a:spcPts val="600"/>
              </a:spcBef>
              <a:buAutoNum type="arabicParenR"/>
            </a:pPr>
            <a:r>
              <a:rPr lang="ru-RU" sz="1800" dirty="0"/>
              <a:t>Энергетика и нефтегаз</a:t>
            </a:r>
          </a:p>
          <a:p>
            <a:pPr marL="342900" indent="-342900" algn="just">
              <a:spcBef>
                <a:spcPts val="600"/>
              </a:spcBef>
              <a:buAutoNum type="arabicParenR"/>
            </a:pPr>
            <a:r>
              <a:rPr lang="ru-RU" sz="1800" dirty="0"/>
              <a:t> Пищевая отрасль</a:t>
            </a:r>
          </a:p>
          <a:p>
            <a:pPr marL="342900" indent="-342900" algn="just">
              <a:spcBef>
                <a:spcPts val="600"/>
              </a:spcBef>
              <a:buAutoNum type="arabicParenR"/>
            </a:pPr>
            <a:r>
              <a:rPr lang="ru-RU" sz="1800" dirty="0"/>
              <a:t>Железнодорожный транспорт</a:t>
            </a:r>
          </a:p>
          <a:p>
            <a:pPr marL="342900" indent="-342900" algn="just">
              <a:spcBef>
                <a:spcPts val="600"/>
              </a:spcBef>
              <a:buAutoNum type="arabicParenR"/>
            </a:pPr>
            <a:r>
              <a:rPr lang="ru-RU" sz="1800" dirty="0"/>
              <a:t>Медицина</a:t>
            </a:r>
          </a:p>
          <a:p>
            <a:pPr marL="342900" indent="-342900" algn="just">
              <a:buAutoNum type="arabicParenR"/>
            </a:pPr>
            <a:endParaRPr lang="ru-RU" dirty="0"/>
          </a:p>
        </p:txBody>
      </p:sp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9E854C36-2123-2160-41EF-1286BEEA047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7737" t="1455" b="26573"/>
          <a:stretch>
            <a:fillRect/>
          </a:stretch>
        </p:blipFill>
        <p:spPr>
          <a:xfrm>
            <a:off x="7441226" y="355680"/>
            <a:ext cx="3791423" cy="251786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46F8E1AA-3D93-1BC6-EE00-28A53754358E}"/>
              </a:ext>
            </a:extLst>
          </p:cNvPr>
          <p:cNvSpPr txBox="1"/>
          <p:nvPr/>
        </p:nvSpPr>
        <p:spPr>
          <a:xfrm>
            <a:off x="8172067" y="2884497"/>
            <a:ext cx="23297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1200" dirty="0">
                <a:latin typeface="HSE Sans" panose="02000000000000000000" pitchFamily="2" charset="0"/>
              </a:rPr>
              <a:t>Топ стран-производителей стали</a:t>
            </a:r>
          </a:p>
          <a:p>
            <a:pPr algn="ctr"/>
            <a:r>
              <a:rPr lang="ru-RU" sz="1200" dirty="0">
                <a:latin typeface="HSE Sans" panose="02000000000000000000" pitchFamily="2" charset="0"/>
              </a:rPr>
              <a:t>(</a:t>
            </a:r>
            <a:r>
              <a:rPr lang="en-US" sz="1200" i="1" dirty="0">
                <a:latin typeface="HSE Sans" panose="02000000000000000000" pitchFamily="2" charset="0"/>
              </a:rPr>
              <a:t>World Steel Association</a:t>
            </a:r>
            <a:r>
              <a:rPr lang="en-US" sz="1200" dirty="0">
                <a:latin typeface="HSE Sans" panose="02000000000000000000" pitchFamily="2" charset="0"/>
              </a:rPr>
              <a:t>)</a:t>
            </a:r>
            <a:endParaRPr lang="ru-RU" sz="1200" dirty="0">
              <a:latin typeface="HSE Sans" panose="02000000000000000000" pitchFamily="2" charset="0"/>
            </a:endParaRPr>
          </a:p>
        </p:txBody>
      </p:sp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4F07C7F7-78F3-30AA-0546-27EFABC40DE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4921" t="25367" r="11038" b="8277"/>
          <a:stretch>
            <a:fillRect/>
          </a:stretch>
        </p:blipFill>
        <p:spPr>
          <a:xfrm>
            <a:off x="7348025" y="3429000"/>
            <a:ext cx="3884624" cy="2664677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2E2F594A-4D1C-3CFB-9A23-C9BF0BF1313D}"/>
              </a:ext>
            </a:extLst>
          </p:cNvPr>
          <p:cNvSpPr txBox="1"/>
          <p:nvPr/>
        </p:nvSpPr>
        <p:spPr>
          <a:xfrm>
            <a:off x="8060722" y="6040655"/>
            <a:ext cx="25524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1200" dirty="0">
                <a:latin typeface="HSE Sans" panose="02000000000000000000" pitchFamily="2" charset="0"/>
              </a:rPr>
              <a:t>Мировые темпы потребления стали</a:t>
            </a:r>
          </a:p>
          <a:p>
            <a:pPr algn="ctr"/>
            <a:r>
              <a:rPr lang="ru-RU" sz="1200" dirty="0">
                <a:latin typeface="HSE Sans" panose="02000000000000000000" pitchFamily="2" charset="0"/>
              </a:rPr>
              <a:t>(</a:t>
            </a:r>
            <a:r>
              <a:rPr lang="en-US" sz="1200" i="1" dirty="0">
                <a:latin typeface="HSE Sans" panose="02000000000000000000" pitchFamily="2" charset="0"/>
              </a:rPr>
              <a:t>Wiki</a:t>
            </a:r>
            <a:r>
              <a:rPr lang="en-US" sz="1200" dirty="0">
                <a:latin typeface="HSE Sans" panose="02000000000000000000" pitchFamily="2" charset="0"/>
              </a:rPr>
              <a:t>)</a:t>
            </a:r>
            <a:endParaRPr lang="ru-RU" sz="1200" dirty="0">
              <a:latin typeface="HSE Sa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35775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1529A6-B7B6-6D12-5575-1A00A9FF5E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: скругленные углы 1">
            <a:extLst>
              <a:ext uri="{FF2B5EF4-FFF2-40B4-BE49-F238E27FC236}">
                <a16:creationId xmlns:a16="http://schemas.microsoft.com/office/drawing/2014/main" id="{3BA6EEC2-CAE4-7FE6-0B39-B46F4F217653}"/>
              </a:ext>
            </a:extLst>
          </p:cNvPr>
          <p:cNvSpPr/>
          <p:nvPr/>
        </p:nvSpPr>
        <p:spPr>
          <a:xfrm>
            <a:off x="585897" y="3197247"/>
            <a:ext cx="6381363" cy="92701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FA4BEB9-2AB7-9E66-4D27-BCB2D723556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99989" y="1261666"/>
            <a:ext cx="6072285" cy="4853383"/>
          </a:xfrm>
        </p:spPr>
        <p:txBody>
          <a:bodyPr>
            <a:normAutofit lnSpcReduction="10000"/>
          </a:bodyPr>
          <a:lstStyle/>
          <a:p>
            <a:pPr algn="just"/>
            <a:r>
              <a:rPr lang="ru-RU" b="1" dirty="0"/>
              <a:t>Руда (30 – 50</a:t>
            </a:r>
            <a:r>
              <a:rPr lang="en-US" b="1" dirty="0"/>
              <a:t> </a:t>
            </a:r>
            <a:r>
              <a:rPr lang="ru-RU" b="1" dirty="0"/>
              <a:t>% </a:t>
            </a:r>
            <a:r>
              <a:rPr lang="en-US" b="1" dirty="0"/>
              <a:t>Fe) – </a:t>
            </a:r>
            <a:r>
              <a:rPr lang="ru-RU" dirty="0"/>
              <a:t>природное образование, содержащее металлы в таких соединениях и концентрациях, при которых их промышленное использование </a:t>
            </a:r>
            <a:r>
              <a:rPr lang="ru-RU" u="sng" dirty="0"/>
              <a:t>технически возможно </a:t>
            </a:r>
            <a:r>
              <a:rPr lang="ru-RU" dirty="0"/>
              <a:t>и </a:t>
            </a:r>
            <a:r>
              <a:rPr lang="ru-RU" u="sng" dirty="0"/>
              <a:t>экономически целесообразно </a:t>
            </a:r>
            <a:r>
              <a:rPr lang="ru-RU" dirty="0"/>
              <a:t>– </a:t>
            </a:r>
            <a:r>
              <a:rPr lang="ru-RU" b="1" dirty="0"/>
              <a:t>по сути горная порода</a:t>
            </a:r>
            <a:r>
              <a:rPr lang="ru-RU" dirty="0"/>
              <a:t>.</a:t>
            </a:r>
          </a:p>
          <a:p>
            <a:pPr algn="just"/>
            <a:r>
              <a:rPr lang="ru-RU" b="1" dirty="0"/>
              <a:t>Концентрат </a:t>
            </a:r>
            <a:r>
              <a:rPr lang="en-US" b="1" dirty="0"/>
              <a:t>(64 - 67 % Fe) </a:t>
            </a:r>
            <a:r>
              <a:rPr lang="ru-RU" b="1" dirty="0"/>
              <a:t>– </a:t>
            </a:r>
            <a:r>
              <a:rPr lang="ru-RU" dirty="0"/>
              <a:t>исходное сырьё для получения чугуна и стали. Для получения концентрата руду </a:t>
            </a:r>
            <a:r>
              <a:rPr lang="ru-RU" u="sng" dirty="0"/>
              <a:t>необходимо обогатить железом</a:t>
            </a:r>
            <a:r>
              <a:rPr lang="ru-RU" dirty="0"/>
              <a:t> с учётом свойств материала. </a:t>
            </a:r>
          </a:p>
          <a:p>
            <a:pPr algn="just"/>
            <a:r>
              <a:rPr lang="ru-RU" b="1" dirty="0"/>
              <a:t>Обогащение – </a:t>
            </a:r>
            <a:r>
              <a:rPr lang="ru-RU" dirty="0"/>
              <a:t>повышение содержания железа путём отделения рудного минерала от пустой породы. </a:t>
            </a:r>
          </a:p>
          <a:p>
            <a:pPr algn="just"/>
            <a:endParaRPr lang="ru-RU" dirty="0"/>
          </a:p>
          <a:p>
            <a:pPr algn="just"/>
            <a:r>
              <a:rPr lang="ru-RU" sz="2000" dirty="0"/>
              <a:t>Ежегодно на территории СНГ обогащают около </a:t>
            </a:r>
            <a:r>
              <a:rPr lang="ru-RU" sz="2000" b="1" dirty="0"/>
              <a:t>1 млрд тонн руды</a:t>
            </a:r>
            <a:r>
              <a:rPr lang="ru-RU" sz="2000" dirty="0"/>
              <a:t> </a:t>
            </a:r>
          </a:p>
          <a:p>
            <a:pPr algn="just"/>
            <a:endParaRPr lang="ru-RU" sz="2000" dirty="0"/>
          </a:p>
          <a:p>
            <a:pPr algn="just"/>
            <a:r>
              <a:rPr lang="ru-RU" sz="2000" b="1" dirty="0"/>
              <a:t>Зачем обогащать руду?</a:t>
            </a:r>
          </a:p>
          <a:p>
            <a:pPr marL="457200" indent="-457200" algn="just">
              <a:buAutoNum type="arabicParenR"/>
            </a:pPr>
            <a:r>
              <a:rPr lang="ru-RU" sz="2000" dirty="0"/>
              <a:t>Снижение расхода топлива при плавке</a:t>
            </a:r>
          </a:p>
          <a:p>
            <a:pPr marL="457200" indent="-457200" algn="just">
              <a:buAutoNum type="arabicParenR"/>
            </a:pPr>
            <a:r>
              <a:rPr lang="ru-RU" sz="2000" dirty="0"/>
              <a:t>Увеличение производительности печи</a:t>
            </a:r>
          </a:p>
          <a:p>
            <a:pPr marL="457200" indent="-457200" algn="just">
              <a:buAutoNum type="arabicParenR"/>
            </a:pPr>
            <a:r>
              <a:rPr lang="ru-RU" sz="2000" dirty="0"/>
              <a:t>Очистка от вредных примесей</a:t>
            </a:r>
          </a:p>
          <a:p>
            <a:pPr algn="just"/>
            <a:endParaRPr lang="ru-RU" sz="2400" b="1" dirty="0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8F42F9DE-C2B8-AABE-8E8A-C96A31D9D566}"/>
              </a:ext>
            </a:extLst>
          </p:cNvPr>
          <p:cNvSpPr/>
          <p:nvPr/>
        </p:nvSpPr>
        <p:spPr>
          <a:xfrm>
            <a:off x="2918591" y="315712"/>
            <a:ext cx="6710987" cy="7770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D21A6803-A674-7AC9-E750-668AFC1DFD8B}"/>
              </a:ext>
            </a:extLst>
          </p:cNvPr>
          <p:cNvSpPr/>
          <p:nvPr/>
        </p:nvSpPr>
        <p:spPr>
          <a:xfrm>
            <a:off x="9994006" y="315712"/>
            <a:ext cx="1906073" cy="8820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EC106F0-33E3-C17C-C61A-16ACFC1599B9}"/>
              </a:ext>
            </a:extLst>
          </p:cNvPr>
          <p:cNvSpPr txBox="1"/>
          <p:nvPr/>
        </p:nvSpPr>
        <p:spPr>
          <a:xfrm>
            <a:off x="11742687" y="6336408"/>
            <a:ext cx="3147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sz="1600" dirty="0">
                <a:latin typeface="HSE Sans" panose="02000000000000000000" pitchFamily="2" charset="0"/>
              </a:rPr>
              <a:t>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2ED7AC3-376D-B79B-BBB4-3290F13A0D92}"/>
              </a:ext>
            </a:extLst>
          </p:cNvPr>
          <p:cNvSpPr txBox="1"/>
          <p:nvPr/>
        </p:nvSpPr>
        <p:spPr>
          <a:xfrm>
            <a:off x="4200288" y="143856"/>
            <a:ext cx="37914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000" dirty="0"/>
              <a:t> «Прогнозирование содержания железа в рудном концентрате»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0C262C0-DD31-326C-E66C-8C145E306343}"/>
              </a:ext>
            </a:extLst>
          </p:cNvPr>
          <p:cNvSpPr txBox="1"/>
          <p:nvPr/>
        </p:nvSpPr>
        <p:spPr>
          <a:xfrm>
            <a:off x="8987573" y="2723998"/>
            <a:ext cx="11682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1200" dirty="0">
                <a:latin typeface="HSE Sans" panose="02000000000000000000" pitchFamily="2" charset="0"/>
              </a:rPr>
              <a:t>Железная руда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4D3A45A-9673-6008-91DB-C9DDA816C6C1}"/>
              </a:ext>
            </a:extLst>
          </p:cNvPr>
          <p:cNvSpPr txBox="1"/>
          <p:nvPr/>
        </p:nvSpPr>
        <p:spPr>
          <a:xfrm>
            <a:off x="8804255" y="6027351"/>
            <a:ext cx="16506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1200" dirty="0">
                <a:latin typeface="HSE Sans" panose="02000000000000000000" pitchFamily="2" charset="0"/>
              </a:rPr>
              <a:t>Железный концентрат</a:t>
            </a:r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2897B80A-5237-CBCF-9108-0E2F4D3514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4918" y="487569"/>
            <a:ext cx="5245560" cy="777025"/>
          </a:xfrm>
        </p:spPr>
        <p:txBody>
          <a:bodyPr>
            <a:normAutofit/>
          </a:bodyPr>
          <a:lstStyle/>
          <a:p>
            <a:r>
              <a:rPr lang="ru-RU" sz="2800" b="1" dirty="0"/>
              <a:t>Проблематика</a:t>
            </a:r>
          </a:p>
        </p:txBody>
      </p:sp>
      <p:pic>
        <p:nvPicPr>
          <p:cNvPr id="1026" name="Picture 2" descr="Picture background">
            <a:extLst>
              <a:ext uri="{FF2B5EF4-FFF2-40B4-BE49-F238E27FC236}">
                <a16:creationId xmlns:a16="http://schemas.microsoft.com/office/drawing/2014/main" id="{8F66389A-1153-BF06-A0DC-27A6F1BCEE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79" b="13910"/>
          <a:stretch>
            <a:fillRect/>
          </a:stretch>
        </p:blipFill>
        <p:spPr bwMode="auto">
          <a:xfrm>
            <a:off x="8026906" y="704225"/>
            <a:ext cx="2949925" cy="2118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icture background">
            <a:extLst>
              <a:ext uri="{FF2B5EF4-FFF2-40B4-BE49-F238E27FC236}">
                <a16:creationId xmlns:a16="http://schemas.microsoft.com/office/drawing/2014/main" id="{59DA743B-7563-2E36-1C2E-8737117DD0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71" t="15934" r="7371" b="9793"/>
          <a:stretch>
            <a:fillRect/>
          </a:stretch>
        </p:blipFill>
        <p:spPr bwMode="auto">
          <a:xfrm>
            <a:off x="8026906" y="4033447"/>
            <a:ext cx="3089604" cy="1974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Стрелка: вниз 4">
            <a:extLst>
              <a:ext uri="{FF2B5EF4-FFF2-40B4-BE49-F238E27FC236}">
                <a16:creationId xmlns:a16="http://schemas.microsoft.com/office/drawing/2014/main" id="{05D22EA2-810F-01B3-7B8C-19567B6AE9E8}"/>
              </a:ext>
            </a:extLst>
          </p:cNvPr>
          <p:cNvSpPr/>
          <p:nvPr/>
        </p:nvSpPr>
        <p:spPr>
          <a:xfrm>
            <a:off x="9388828" y="3112511"/>
            <a:ext cx="365760" cy="806878"/>
          </a:xfrm>
          <a:prstGeom prst="downArrow">
            <a:avLst/>
          </a:prstGeom>
          <a:solidFill>
            <a:srgbClr val="2449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BFE89E-310C-89EC-037C-FB210B7B0EF4}"/>
              </a:ext>
            </a:extLst>
          </p:cNvPr>
          <p:cNvSpPr txBox="1"/>
          <p:nvPr/>
        </p:nvSpPr>
        <p:spPr>
          <a:xfrm>
            <a:off x="9809164" y="3259723"/>
            <a:ext cx="13073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ru-RU" sz="1600" b="1" dirty="0">
                <a:latin typeface="HSE Sans" panose="02000000000000000000" pitchFamily="2" charset="0"/>
              </a:rPr>
              <a:t>Обогащение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2FDC610-254B-9F29-0FC5-21B582F10594}"/>
              </a:ext>
            </a:extLst>
          </p:cNvPr>
          <p:cNvSpPr txBox="1"/>
          <p:nvPr/>
        </p:nvSpPr>
        <p:spPr>
          <a:xfrm>
            <a:off x="134529" y="6504991"/>
            <a:ext cx="520046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ru-RU" sz="1000" dirty="0">
                <a:latin typeface="HSE Sans" panose="02000000000000000000" pitchFamily="2" charset="0"/>
              </a:rPr>
              <a:t>В.Г. Воскобойников, В.А. Кудрин, А.М. Якушев – «Общая металлургия», Академкнига, - 2002</a:t>
            </a:r>
          </a:p>
        </p:txBody>
      </p:sp>
    </p:spTree>
    <p:extLst>
      <p:ext uri="{BB962C8B-B14F-4D97-AF65-F5344CB8AC3E}">
        <p14:creationId xmlns:p14="http://schemas.microsoft.com/office/powerpoint/2010/main" val="39374019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BFA52A-6607-2263-471D-849DF2E1DA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Прямоугольник: скругленные углы 28">
            <a:extLst>
              <a:ext uri="{FF2B5EF4-FFF2-40B4-BE49-F238E27FC236}">
                <a16:creationId xmlns:a16="http://schemas.microsoft.com/office/drawing/2014/main" id="{C5FE8875-1311-0E60-B673-D209D94E438B}"/>
              </a:ext>
            </a:extLst>
          </p:cNvPr>
          <p:cNvSpPr/>
          <p:nvPr/>
        </p:nvSpPr>
        <p:spPr>
          <a:xfrm>
            <a:off x="398882" y="4968014"/>
            <a:ext cx="5566790" cy="1466481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Прямоугольник: скругленные углы 27">
            <a:extLst>
              <a:ext uri="{FF2B5EF4-FFF2-40B4-BE49-F238E27FC236}">
                <a16:creationId xmlns:a16="http://schemas.microsoft.com/office/drawing/2014/main" id="{C3474FD9-962C-A62F-B10B-4EF3EDA4F532}"/>
              </a:ext>
            </a:extLst>
          </p:cNvPr>
          <p:cNvSpPr/>
          <p:nvPr/>
        </p:nvSpPr>
        <p:spPr>
          <a:xfrm>
            <a:off x="398882" y="3329676"/>
            <a:ext cx="5566790" cy="1466481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Прямоугольник: скругленные углы 26">
            <a:extLst>
              <a:ext uri="{FF2B5EF4-FFF2-40B4-BE49-F238E27FC236}">
                <a16:creationId xmlns:a16="http://schemas.microsoft.com/office/drawing/2014/main" id="{718450E1-65F5-1CFE-9C3A-1F35DB28E5DD}"/>
              </a:ext>
            </a:extLst>
          </p:cNvPr>
          <p:cNvSpPr/>
          <p:nvPr/>
        </p:nvSpPr>
        <p:spPr>
          <a:xfrm>
            <a:off x="398882" y="1691340"/>
            <a:ext cx="5566790" cy="146648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ru-RU" dirty="0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4CBEE5C8-B053-643B-1ADA-8EF95EC043F8}"/>
              </a:ext>
            </a:extLst>
          </p:cNvPr>
          <p:cNvSpPr/>
          <p:nvPr/>
        </p:nvSpPr>
        <p:spPr>
          <a:xfrm>
            <a:off x="2918591" y="315712"/>
            <a:ext cx="6710987" cy="7770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2E4A795A-9A41-B368-3CDA-4355AF31AF2F}"/>
              </a:ext>
            </a:extLst>
          </p:cNvPr>
          <p:cNvSpPr/>
          <p:nvPr/>
        </p:nvSpPr>
        <p:spPr>
          <a:xfrm>
            <a:off x="9994006" y="315712"/>
            <a:ext cx="1906073" cy="8820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9742AD-BC0E-CE56-900F-7B1B033CFDB5}"/>
              </a:ext>
            </a:extLst>
          </p:cNvPr>
          <p:cNvSpPr txBox="1"/>
          <p:nvPr/>
        </p:nvSpPr>
        <p:spPr>
          <a:xfrm>
            <a:off x="11742687" y="6336408"/>
            <a:ext cx="3147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sz="1600" dirty="0">
                <a:latin typeface="HSE Sans" panose="02000000000000000000" pitchFamily="2" charset="0"/>
              </a:rPr>
              <a:t>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F20B7C7-5CC0-002B-24C5-7D1302BBCD9B}"/>
              </a:ext>
            </a:extLst>
          </p:cNvPr>
          <p:cNvSpPr txBox="1"/>
          <p:nvPr/>
        </p:nvSpPr>
        <p:spPr>
          <a:xfrm>
            <a:off x="4200288" y="143856"/>
            <a:ext cx="37914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000" dirty="0"/>
              <a:t> «Прогнозирование содержания железа в рудном концентрате»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1B36CC1D-29B7-FEB6-2A19-FCCAE273F5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4918" y="487569"/>
            <a:ext cx="5245560" cy="777025"/>
          </a:xfrm>
        </p:spPr>
        <p:txBody>
          <a:bodyPr>
            <a:normAutofit/>
          </a:bodyPr>
          <a:lstStyle/>
          <a:p>
            <a:r>
              <a:rPr lang="ru-RU" sz="2800" b="1" dirty="0"/>
              <a:t>Постановка задачи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A06D17-347B-A0D9-37D2-812B0D08572A}"/>
              </a:ext>
            </a:extLst>
          </p:cNvPr>
          <p:cNvSpPr txBox="1"/>
          <p:nvPr/>
        </p:nvSpPr>
        <p:spPr>
          <a:xfrm>
            <a:off x="6520477" y="2674464"/>
            <a:ext cx="5379601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dirty="0"/>
              <a:t>1) Какие параметры процесса наиболее существенно влияют на зависимость содержания железа в концентрате?</a:t>
            </a:r>
          </a:p>
          <a:p>
            <a:pPr marL="342900" indent="-342900">
              <a:buAutoNum type="arabicParenR"/>
            </a:pPr>
            <a:endParaRPr lang="ru-RU" dirty="0"/>
          </a:p>
          <a:p>
            <a:r>
              <a:rPr lang="ru-RU" dirty="0"/>
              <a:t>2) Сформулировать предположения о максимизации содержания железа в концентрате.</a:t>
            </a:r>
          </a:p>
          <a:p>
            <a:endParaRPr lang="ru-RU" dirty="0"/>
          </a:p>
          <a:p>
            <a:pPr algn="l"/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7B5F7A-EF58-41A2-448F-BFD71123E98F}"/>
              </a:ext>
            </a:extLst>
          </p:cNvPr>
          <p:cNvSpPr txBox="1"/>
          <p:nvPr/>
        </p:nvSpPr>
        <p:spPr>
          <a:xfrm>
            <a:off x="7991711" y="2025755"/>
            <a:ext cx="30206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sz="2000" b="1" dirty="0">
                <a:latin typeface="HSE Sans" panose="02000000000000000000" pitchFamily="2" charset="0"/>
              </a:rPr>
              <a:t>Ключевые цели</a:t>
            </a:r>
            <a:r>
              <a:rPr lang="ru-RU" sz="2000" dirty="0">
                <a:latin typeface="HSE Sans" panose="02000000000000000000" pitchFamily="2" charset="0"/>
              </a:rPr>
              <a:t>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C230FFB-53D5-04A8-4CE1-2593C3DB7845}"/>
              </a:ext>
            </a:extLst>
          </p:cNvPr>
          <p:cNvSpPr txBox="1"/>
          <p:nvPr/>
        </p:nvSpPr>
        <p:spPr>
          <a:xfrm>
            <a:off x="1937925" y="1085689"/>
            <a:ext cx="27198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sz="2400" b="1" dirty="0">
                <a:latin typeface="HSE Sans" panose="02000000000000000000" pitchFamily="2" charset="0"/>
              </a:rPr>
              <a:t>Исходные данные:</a:t>
            </a:r>
            <a:endParaRPr lang="ru-RU" sz="2400" dirty="0">
              <a:latin typeface="HSE Sans" panose="02000000000000000000" pitchFamily="2" charset="0"/>
            </a:endParaRPr>
          </a:p>
        </p:txBody>
      </p:sp>
      <p:pic>
        <p:nvPicPr>
          <p:cNvPr id="1030" name="Picture 6" descr="Picture background">
            <a:extLst>
              <a:ext uri="{FF2B5EF4-FFF2-40B4-BE49-F238E27FC236}">
                <a16:creationId xmlns:a16="http://schemas.microsoft.com/office/drawing/2014/main" id="{E85995DC-B86E-5DF7-6512-EA04DB4EAC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143" y="1980453"/>
            <a:ext cx="876036" cy="876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 descr="Picture background">
            <a:extLst>
              <a:ext uri="{FF2B5EF4-FFF2-40B4-BE49-F238E27FC236}">
                <a16:creationId xmlns:a16="http://schemas.microsoft.com/office/drawing/2014/main" id="{ABE43E0E-6236-4C92-035C-D328AC9E3E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143" y="3629715"/>
            <a:ext cx="876036" cy="876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 descr="Picture background">
            <a:extLst>
              <a:ext uri="{FF2B5EF4-FFF2-40B4-BE49-F238E27FC236}">
                <a16:creationId xmlns:a16="http://schemas.microsoft.com/office/drawing/2014/main" id="{3690454F-C1AB-4AF9-6FE8-13FE2C3E33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685" y="5263236"/>
            <a:ext cx="876036" cy="876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Прямая соединительная линия 23">
            <a:extLst>
              <a:ext uri="{FF2B5EF4-FFF2-40B4-BE49-F238E27FC236}">
                <a16:creationId xmlns:a16="http://schemas.microsoft.com/office/drawing/2014/main" id="{952A2A2A-8ABD-926D-1A2D-C9591DF57A5C}"/>
              </a:ext>
            </a:extLst>
          </p:cNvPr>
          <p:cNvCxnSpPr/>
          <p:nvPr/>
        </p:nvCxnSpPr>
        <p:spPr>
          <a:xfrm>
            <a:off x="6344046" y="1386036"/>
            <a:ext cx="0" cy="4950372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FE8D77B1-B3CE-DAFC-818E-7A9C46B16D60}"/>
              </a:ext>
            </a:extLst>
          </p:cNvPr>
          <p:cNvSpPr txBox="1"/>
          <p:nvPr/>
        </p:nvSpPr>
        <p:spPr>
          <a:xfrm>
            <a:off x="1667440" y="1780398"/>
            <a:ext cx="12700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b="1" dirty="0">
                <a:solidFill>
                  <a:schemeClr val="tx1">
                    <a:lumMod val="75000"/>
                  </a:schemeClr>
                </a:solidFill>
                <a:latin typeface="HSE Sans" panose="02000000000000000000" pitchFamily="2" charset="0"/>
              </a:rPr>
              <a:t>RESULTS</a:t>
            </a:r>
            <a:endParaRPr lang="ru-RU" sz="2000" b="1" dirty="0">
              <a:solidFill>
                <a:schemeClr val="tx1">
                  <a:lumMod val="75000"/>
                </a:schemeClr>
              </a:solidFill>
              <a:latin typeface="HSE Sans" panose="02000000000000000000" pitchFamily="2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7FF817F-E9D1-FA94-00FB-1F27EF9E94A8}"/>
              </a:ext>
            </a:extLst>
          </p:cNvPr>
          <p:cNvSpPr txBox="1"/>
          <p:nvPr/>
        </p:nvSpPr>
        <p:spPr>
          <a:xfrm>
            <a:off x="1667440" y="3461112"/>
            <a:ext cx="12700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b="1" u="sng" dirty="0">
                <a:latin typeface="HSE Sans" panose="02000000000000000000" pitchFamily="2" charset="0"/>
              </a:rPr>
              <a:t>SENSORS</a:t>
            </a:r>
            <a:endParaRPr lang="ru-RU" sz="2000" b="1" u="sng" dirty="0">
              <a:latin typeface="HSE Sans" panose="02000000000000000000" pitchFamily="2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3283EF1-1BAB-03C6-A8EE-3E71ECEFD37A}"/>
              </a:ext>
            </a:extLst>
          </p:cNvPr>
          <p:cNvSpPr txBox="1"/>
          <p:nvPr/>
        </p:nvSpPr>
        <p:spPr>
          <a:xfrm>
            <a:off x="1667440" y="5063569"/>
            <a:ext cx="21099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b="1" dirty="0">
                <a:latin typeface="HSE Sans" panose="02000000000000000000" pitchFamily="2" charset="0"/>
              </a:rPr>
              <a:t>SENSORS</a:t>
            </a:r>
            <a:r>
              <a:rPr lang="ru-RU" sz="2000" b="1" dirty="0">
                <a:latin typeface="HSE Sans" panose="02000000000000000000" pitchFamily="2" charset="0"/>
              </a:rPr>
              <a:t>_</a:t>
            </a:r>
            <a:r>
              <a:rPr lang="en-US" sz="2000" b="1" dirty="0">
                <a:latin typeface="HSE Sans" panose="02000000000000000000" pitchFamily="2" charset="0"/>
              </a:rPr>
              <a:t>INFO</a:t>
            </a:r>
            <a:endParaRPr lang="ru-RU" sz="2000" b="1" dirty="0">
              <a:latin typeface="HSE Sans" panose="02000000000000000000" pitchFamily="2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EE9D790-1215-5999-B2E8-DF4BF222346C}"/>
              </a:ext>
            </a:extLst>
          </p:cNvPr>
          <p:cNvSpPr txBox="1"/>
          <p:nvPr/>
        </p:nvSpPr>
        <p:spPr>
          <a:xfrm>
            <a:off x="1667440" y="2126083"/>
            <a:ext cx="34910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sz="1600" dirty="0">
                <a:solidFill>
                  <a:srgbClr val="000000"/>
                </a:solidFill>
                <a:latin typeface="HSE Sans" panose="02000000000000000000" pitchFamily="2" charset="0"/>
              </a:rPr>
              <a:t>Содержание железа в полученном концентрате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A746A6E-AB92-D6C3-DA7C-079C3A14B35A}"/>
              </a:ext>
            </a:extLst>
          </p:cNvPr>
          <p:cNvSpPr txBox="1"/>
          <p:nvPr/>
        </p:nvSpPr>
        <p:spPr>
          <a:xfrm>
            <a:off x="1667440" y="3770528"/>
            <a:ext cx="34910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sz="1600" dirty="0">
                <a:solidFill>
                  <a:srgbClr val="000000"/>
                </a:solidFill>
                <a:latin typeface="HSE Sans" panose="02000000000000000000" pitchFamily="2" charset="0"/>
              </a:rPr>
              <a:t>Показатели производственных датчиков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00BE946-741B-9C83-D691-AD21A3F5B2AC}"/>
              </a:ext>
            </a:extLst>
          </p:cNvPr>
          <p:cNvSpPr txBox="1"/>
          <p:nvPr/>
        </p:nvSpPr>
        <p:spPr>
          <a:xfrm>
            <a:off x="1667440" y="5408866"/>
            <a:ext cx="34910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sz="1600" dirty="0">
                <a:solidFill>
                  <a:srgbClr val="000000"/>
                </a:solidFill>
                <a:latin typeface="HSE Sans" panose="02000000000000000000" pitchFamily="2" charset="0"/>
              </a:rPr>
              <a:t>Описание производственных датчиков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BB18E77-2B2C-9F35-1066-DD54C7C94F3E}"/>
              </a:ext>
            </a:extLst>
          </p:cNvPr>
          <p:cNvSpPr txBox="1"/>
          <p:nvPr/>
        </p:nvSpPr>
        <p:spPr>
          <a:xfrm>
            <a:off x="1667440" y="2687212"/>
            <a:ext cx="3617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Lucida Console" panose="020B0609040504020204" pitchFamily="49" charset="0"/>
              </a:rPr>
              <a:t>740 </a:t>
            </a:r>
            <a:r>
              <a:rPr lang="ru-RU" sz="1600" dirty="0">
                <a:solidFill>
                  <a:srgbClr val="000000"/>
                </a:solidFill>
                <a:latin typeface="Lucida Console" panose="020B0609040504020204" pitchFamily="49" charset="0"/>
              </a:rPr>
              <a:t>записей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5A07FCC-DBB0-D22D-284B-3A0996B6613C}"/>
              </a:ext>
            </a:extLst>
          </p:cNvPr>
          <p:cNvSpPr txBox="1"/>
          <p:nvPr/>
        </p:nvSpPr>
        <p:spPr>
          <a:xfrm>
            <a:off x="1667440" y="4328088"/>
            <a:ext cx="3617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rgbClr val="000000"/>
                </a:solidFill>
                <a:latin typeface="Lucida Console" panose="020B0609040504020204" pitchFamily="49" charset="0"/>
              </a:rPr>
              <a:t>8</a:t>
            </a:r>
            <a:r>
              <a:rPr lang="en-US" sz="500" dirty="0">
                <a:solidFill>
                  <a:srgbClr val="000000"/>
                </a:solidFill>
                <a:latin typeface="Lucida Console" panose="020B0609040504020204" pitchFamily="49" charset="0"/>
              </a:rPr>
              <a:t> </a:t>
            </a:r>
            <a:r>
              <a:rPr lang="ru-RU" dirty="0">
                <a:solidFill>
                  <a:srgbClr val="000000"/>
                </a:solidFill>
                <a:latin typeface="Lucida Console" panose="020B0609040504020204" pitchFamily="49" charset="0"/>
              </a:rPr>
              <a:t>804</a:t>
            </a:r>
            <a:r>
              <a:rPr lang="en-US" sz="500" dirty="0">
                <a:solidFill>
                  <a:srgbClr val="000000"/>
                </a:solidFill>
                <a:latin typeface="Lucida Console" panose="020B0609040504020204" pitchFamily="49" charset="0"/>
              </a:rPr>
              <a:t> </a:t>
            </a:r>
            <a:r>
              <a:rPr lang="ru-RU" dirty="0">
                <a:solidFill>
                  <a:srgbClr val="000000"/>
                </a:solidFill>
                <a:latin typeface="Lucida Console" panose="020B0609040504020204" pitchFamily="49" charset="0"/>
              </a:rPr>
              <a:t>440</a:t>
            </a:r>
            <a:r>
              <a:rPr lang="en-US" dirty="0">
                <a:solidFill>
                  <a:srgbClr val="000000"/>
                </a:solidFill>
                <a:latin typeface="Lucida Console" panose="020B0609040504020204" pitchFamily="49" charset="0"/>
              </a:rPr>
              <a:t> </a:t>
            </a:r>
            <a:r>
              <a:rPr lang="ru-RU" sz="1600" dirty="0">
                <a:solidFill>
                  <a:srgbClr val="000000"/>
                </a:solidFill>
                <a:latin typeface="Lucida Console" panose="020B0609040504020204" pitchFamily="49" charset="0"/>
              </a:rPr>
              <a:t>записей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2978727-A32B-5222-F8C9-0B95D4878509}"/>
              </a:ext>
            </a:extLst>
          </p:cNvPr>
          <p:cNvSpPr txBox="1"/>
          <p:nvPr/>
        </p:nvSpPr>
        <p:spPr>
          <a:xfrm>
            <a:off x="1667440" y="5980832"/>
            <a:ext cx="3617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Lucida Console" panose="020B0609040504020204" pitchFamily="49" charset="0"/>
              </a:rPr>
              <a:t>47 </a:t>
            </a:r>
            <a:r>
              <a:rPr lang="ru-RU" sz="1600" dirty="0">
                <a:solidFill>
                  <a:srgbClr val="000000"/>
                </a:solidFill>
                <a:latin typeface="Lucida Console" panose="020B0609040504020204" pitchFamily="49" charset="0"/>
              </a:rPr>
              <a:t>записей</a:t>
            </a:r>
          </a:p>
        </p:txBody>
      </p:sp>
    </p:spTree>
    <p:extLst>
      <p:ext uri="{BB962C8B-B14F-4D97-AF65-F5344CB8AC3E}">
        <p14:creationId xmlns:p14="http://schemas.microsoft.com/office/powerpoint/2010/main" val="22626795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BCD4D6-C025-2389-016A-B95BCBF006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85882E65-4336-2078-45A2-E03CDC4363FE}"/>
              </a:ext>
            </a:extLst>
          </p:cNvPr>
          <p:cNvSpPr/>
          <p:nvPr/>
        </p:nvSpPr>
        <p:spPr>
          <a:xfrm>
            <a:off x="2918591" y="315712"/>
            <a:ext cx="4047359" cy="7770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D8EFD4DD-D1A1-B192-9163-B154DEBAAFAA}"/>
              </a:ext>
            </a:extLst>
          </p:cNvPr>
          <p:cNvSpPr/>
          <p:nvPr/>
        </p:nvSpPr>
        <p:spPr>
          <a:xfrm>
            <a:off x="9994006" y="315712"/>
            <a:ext cx="1906073" cy="8820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FF503C9-D1E4-D7CE-B8D4-F1F8E38FD95B}"/>
              </a:ext>
            </a:extLst>
          </p:cNvPr>
          <p:cNvSpPr txBox="1"/>
          <p:nvPr/>
        </p:nvSpPr>
        <p:spPr>
          <a:xfrm>
            <a:off x="11742687" y="6336408"/>
            <a:ext cx="3147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sz="1600" dirty="0">
                <a:latin typeface="HSE Sans" panose="02000000000000000000" pitchFamily="2" charset="0"/>
              </a:rPr>
              <a:t>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109D938-310D-C5F5-35A9-67C532034CA6}"/>
              </a:ext>
            </a:extLst>
          </p:cNvPr>
          <p:cNvSpPr txBox="1"/>
          <p:nvPr/>
        </p:nvSpPr>
        <p:spPr>
          <a:xfrm>
            <a:off x="4200288" y="143856"/>
            <a:ext cx="37914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000" dirty="0"/>
              <a:t> «Прогнозирование содержания железа в рудном концентрате»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DDDC79B1-399D-A8B6-4E9C-059F1E53F5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4918" y="487570"/>
            <a:ext cx="5245560" cy="445750"/>
          </a:xfrm>
        </p:spPr>
        <p:txBody>
          <a:bodyPr>
            <a:normAutofit/>
          </a:bodyPr>
          <a:lstStyle/>
          <a:p>
            <a:r>
              <a:rPr lang="ru-RU" sz="2800" b="1" dirty="0"/>
              <a:t>Предобработка данных</a:t>
            </a: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52253804-03E2-95E1-43C8-79CFCE33AB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416" y="2956211"/>
            <a:ext cx="9109645" cy="3033763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C22004EA-3A19-4D78-CAE6-DF0FDD1E8A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5757" y="2962517"/>
            <a:ext cx="720364" cy="2940092"/>
          </a:xfrm>
          <a:prstGeom prst="rect">
            <a:avLst/>
          </a:prstGeom>
        </p:spPr>
      </p:pic>
      <p:sp>
        <p:nvSpPr>
          <p:cNvPr id="20" name="Прямоугольник: скругленные углы 19">
            <a:extLst>
              <a:ext uri="{FF2B5EF4-FFF2-40B4-BE49-F238E27FC236}">
                <a16:creationId xmlns:a16="http://schemas.microsoft.com/office/drawing/2014/main" id="{415FB252-3C08-65F5-3A76-CD4F7E018ED9}"/>
              </a:ext>
            </a:extLst>
          </p:cNvPr>
          <p:cNvSpPr/>
          <p:nvPr/>
        </p:nvSpPr>
        <p:spPr>
          <a:xfrm>
            <a:off x="1071084" y="1213007"/>
            <a:ext cx="2088325" cy="1340041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rgbClr val="000000"/>
                </a:solidFill>
              </a:rPr>
              <a:t>Объединение таблиц</a:t>
            </a:r>
          </a:p>
        </p:txBody>
      </p:sp>
      <p:sp>
        <p:nvSpPr>
          <p:cNvPr id="21" name="Прямоугольник: скругленные углы 20">
            <a:extLst>
              <a:ext uri="{FF2B5EF4-FFF2-40B4-BE49-F238E27FC236}">
                <a16:creationId xmlns:a16="http://schemas.microsoft.com/office/drawing/2014/main" id="{8792A914-287D-19DE-073A-A980B6262AAC}"/>
              </a:ext>
            </a:extLst>
          </p:cNvPr>
          <p:cNvSpPr/>
          <p:nvPr/>
        </p:nvSpPr>
        <p:spPr>
          <a:xfrm>
            <a:off x="4200288" y="1213007"/>
            <a:ext cx="2178534" cy="134586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rgbClr val="000000"/>
                </a:solidFill>
              </a:rPr>
              <a:t>Уменьшение </a:t>
            </a:r>
            <a:r>
              <a:rPr lang="ru-RU" dirty="0" err="1">
                <a:solidFill>
                  <a:srgbClr val="000000"/>
                </a:solidFill>
              </a:rPr>
              <a:t>датафрейма</a:t>
            </a:r>
            <a:r>
              <a:rPr lang="ru-RU" dirty="0">
                <a:solidFill>
                  <a:srgbClr val="000000"/>
                </a:solidFill>
              </a:rPr>
              <a:t> за счёт разности в размерах</a:t>
            </a:r>
          </a:p>
        </p:txBody>
      </p:sp>
      <p:sp>
        <p:nvSpPr>
          <p:cNvPr id="22" name="Прямоугольник: скругленные углы 21">
            <a:extLst>
              <a:ext uri="{FF2B5EF4-FFF2-40B4-BE49-F238E27FC236}">
                <a16:creationId xmlns:a16="http://schemas.microsoft.com/office/drawing/2014/main" id="{877CFE67-099B-4F7D-60CD-DFAD0F31B15C}"/>
              </a:ext>
            </a:extLst>
          </p:cNvPr>
          <p:cNvSpPr/>
          <p:nvPr/>
        </p:nvSpPr>
        <p:spPr>
          <a:xfrm>
            <a:off x="7419701" y="1213007"/>
            <a:ext cx="2178534" cy="1340041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rgbClr val="000000"/>
                </a:solidFill>
              </a:rPr>
              <a:t>Удаление датчиков с пропущенными значениями</a:t>
            </a:r>
          </a:p>
        </p:txBody>
      </p:sp>
      <p:cxnSp>
        <p:nvCxnSpPr>
          <p:cNvPr id="24" name="Прямая со стрелкой 23">
            <a:extLst>
              <a:ext uri="{FF2B5EF4-FFF2-40B4-BE49-F238E27FC236}">
                <a16:creationId xmlns:a16="http://schemas.microsoft.com/office/drawing/2014/main" id="{D02714CF-7511-65CE-F2BB-E8FDEEAD7899}"/>
              </a:ext>
            </a:extLst>
          </p:cNvPr>
          <p:cNvCxnSpPr>
            <a:cxnSpLocks/>
            <a:stCxn id="20" idx="3"/>
            <a:endCxn id="21" idx="1"/>
          </p:cNvCxnSpPr>
          <p:nvPr/>
        </p:nvCxnSpPr>
        <p:spPr>
          <a:xfrm>
            <a:off x="3159409" y="1883028"/>
            <a:ext cx="1040879" cy="291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Прямая со стрелкой 29">
            <a:extLst>
              <a:ext uri="{FF2B5EF4-FFF2-40B4-BE49-F238E27FC236}">
                <a16:creationId xmlns:a16="http://schemas.microsoft.com/office/drawing/2014/main" id="{4B270631-0A3F-3DA0-D7A1-B522F6BBB4F4}"/>
              </a:ext>
            </a:extLst>
          </p:cNvPr>
          <p:cNvCxnSpPr>
            <a:cxnSpLocks/>
          </p:cNvCxnSpPr>
          <p:nvPr/>
        </p:nvCxnSpPr>
        <p:spPr>
          <a:xfrm>
            <a:off x="6378822" y="1880115"/>
            <a:ext cx="1040879" cy="291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Прямая со стрелкой 31">
            <a:extLst>
              <a:ext uri="{FF2B5EF4-FFF2-40B4-BE49-F238E27FC236}">
                <a16:creationId xmlns:a16="http://schemas.microsoft.com/office/drawing/2014/main" id="{CFAF2B01-A6BC-CCC2-5B24-8F8C4879E74F}"/>
              </a:ext>
            </a:extLst>
          </p:cNvPr>
          <p:cNvCxnSpPr>
            <a:cxnSpLocks/>
          </p:cNvCxnSpPr>
          <p:nvPr/>
        </p:nvCxnSpPr>
        <p:spPr>
          <a:xfrm flipH="1">
            <a:off x="10834063" y="2768425"/>
            <a:ext cx="302698" cy="2459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2799AAC2-6A20-2482-38E4-9A578B78BAAA}"/>
              </a:ext>
            </a:extLst>
          </p:cNvPr>
          <p:cNvSpPr txBox="1"/>
          <p:nvPr/>
        </p:nvSpPr>
        <p:spPr>
          <a:xfrm>
            <a:off x="10420860" y="2553048"/>
            <a:ext cx="143180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ru-RU" sz="1050" b="1" dirty="0">
                <a:latin typeface="HSE Sans" panose="02000000000000000000" pitchFamily="2" charset="0"/>
              </a:rPr>
              <a:t>Целевая переменная</a:t>
            </a:r>
          </a:p>
        </p:txBody>
      </p:sp>
      <p:sp>
        <p:nvSpPr>
          <p:cNvPr id="35" name="Прямоугольник 34">
            <a:extLst>
              <a:ext uri="{FF2B5EF4-FFF2-40B4-BE49-F238E27FC236}">
                <a16:creationId xmlns:a16="http://schemas.microsoft.com/office/drawing/2014/main" id="{246E7B92-305A-3941-938D-E58D6D392003}"/>
              </a:ext>
            </a:extLst>
          </p:cNvPr>
          <p:cNvSpPr/>
          <p:nvPr/>
        </p:nvSpPr>
        <p:spPr>
          <a:xfrm>
            <a:off x="10525939" y="3014367"/>
            <a:ext cx="360182" cy="281256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13311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AB2F34-404C-3CB7-A972-7DF932FDB0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EE6E9AF4-13EB-B541-F3BF-4D04CA915AF0}"/>
              </a:ext>
            </a:extLst>
          </p:cNvPr>
          <p:cNvSpPr/>
          <p:nvPr/>
        </p:nvSpPr>
        <p:spPr>
          <a:xfrm>
            <a:off x="2918591" y="315712"/>
            <a:ext cx="6710987" cy="7770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B76DD014-0FDD-35B1-4327-E2FCCBAAFFB6}"/>
              </a:ext>
            </a:extLst>
          </p:cNvPr>
          <p:cNvSpPr/>
          <p:nvPr/>
        </p:nvSpPr>
        <p:spPr>
          <a:xfrm>
            <a:off x="9994006" y="315712"/>
            <a:ext cx="1906073" cy="8820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3619093-7279-DEA3-5153-C821D4A4EBC1}"/>
              </a:ext>
            </a:extLst>
          </p:cNvPr>
          <p:cNvSpPr txBox="1"/>
          <p:nvPr/>
        </p:nvSpPr>
        <p:spPr>
          <a:xfrm>
            <a:off x="11742687" y="6336408"/>
            <a:ext cx="3147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sz="1600" dirty="0">
                <a:latin typeface="HSE Sans" panose="02000000000000000000" pitchFamily="2" charset="0"/>
              </a:rPr>
              <a:t>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D7B57A5-203F-A892-39C3-BE3A62E1F262}"/>
              </a:ext>
            </a:extLst>
          </p:cNvPr>
          <p:cNvSpPr txBox="1"/>
          <p:nvPr/>
        </p:nvSpPr>
        <p:spPr>
          <a:xfrm>
            <a:off x="4200288" y="143856"/>
            <a:ext cx="37914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000" dirty="0"/>
              <a:t> «Прогнозирование содержания железа в рудном концентрате»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69F5332B-0F57-D5F7-1CA5-20C441E85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4918" y="487569"/>
            <a:ext cx="5245560" cy="777025"/>
          </a:xfrm>
        </p:spPr>
        <p:txBody>
          <a:bodyPr>
            <a:normAutofit/>
          </a:bodyPr>
          <a:lstStyle/>
          <a:p>
            <a:r>
              <a:rPr lang="ru-RU" sz="2800" b="1" dirty="0"/>
              <a:t>Отбор признаков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559B04-9F4F-2E97-E358-F6A663ADBE9F}"/>
              </a:ext>
            </a:extLst>
          </p:cNvPr>
          <p:cNvSpPr txBox="1"/>
          <p:nvPr/>
        </p:nvSpPr>
        <p:spPr>
          <a:xfrm>
            <a:off x="706296" y="1264594"/>
            <a:ext cx="18414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latin typeface="HSE Sans" panose="02000000000000000000" pitchFamily="2" charset="0"/>
              </a:rPr>
              <a:t>Критерий Шапиро-</a:t>
            </a:r>
            <a:r>
              <a:rPr lang="ru-RU" b="1" dirty="0" err="1">
                <a:latin typeface="HSE Sans" panose="02000000000000000000" pitchFamily="2" charset="0"/>
              </a:rPr>
              <a:t>Уилка</a:t>
            </a:r>
            <a:endParaRPr lang="ru-RU" b="1" dirty="0">
              <a:latin typeface="HSE Sans" panose="02000000000000000000" pitchFamily="2" charset="0"/>
            </a:endParaRPr>
          </a:p>
        </p:txBody>
      </p:sp>
      <p:sp>
        <p:nvSpPr>
          <p:cNvPr id="6" name="Стрелка: вправо 5">
            <a:extLst>
              <a:ext uri="{FF2B5EF4-FFF2-40B4-BE49-F238E27FC236}">
                <a16:creationId xmlns:a16="http://schemas.microsoft.com/office/drawing/2014/main" id="{C22B59AE-BEB3-B023-C3C5-8EFA74596BD0}"/>
              </a:ext>
            </a:extLst>
          </p:cNvPr>
          <p:cNvSpPr/>
          <p:nvPr/>
        </p:nvSpPr>
        <p:spPr>
          <a:xfrm>
            <a:off x="2512465" y="1494597"/>
            <a:ext cx="509960" cy="201799"/>
          </a:xfrm>
          <a:prstGeom prst="rightArrow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AF0472-13AE-25D2-D0C6-96A7E53121CA}"/>
              </a:ext>
            </a:extLst>
          </p:cNvPr>
          <p:cNvSpPr txBox="1"/>
          <p:nvPr/>
        </p:nvSpPr>
        <p:spPr>
          <a:xfrm>
            <a:off x="2658878" y="1261638"/>
            <a:ext cx="39787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u="sng" dirty="0">
                <a:latin typeface="HSE Sans" panose="02000000000000000000" pitchFamily="2" charset="0"/>
              </a:rPr>
              <a:t>Не</a:t>
            </a:r>
            <a:r>
              <a:rPr lang="ru-RU" dirty="0">
                <a:latin typeface="HSE Sans" panose="02000000000000000000" pitchFamily="2" charset="0"/>
              </a:rPr>
              <a:t>нормальное распределение признаков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DBB755E3-AA04-B1EF-10BC-330794E5CA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387" y="1907969"/>
            <a:ext cx="3488911" cy="3297624"/>
          </a:xfrm>
          <a:prstGeom prst="rect">
            <a:avLst/>
          </a:prstGeom>
        </p:spPr>
      </p:pic>
      <p:sp>
        <p:nvSpPr>
          <p:cNvPr id="15" name="Стрелка: вправо 14">
            <a:extLst>
              <a:ext uri="{FF2B5EF4-FFF2-40B4-BE49-F238E27FC236}">
                <a16:creationId xmlns:a16="http://schemas.microsoft.com/office/drawing/2014/main" id="{30CF959D-08B3-33EB-7CC6-9190C72F1120}"/>
              </a:ext>
            </a:extLst>
          </p:cNvPr>
          <p:cNvSpPr/>
          <p:nvPr/>
        </p:nvSpPr>
        <p:spPr>
          <a:xfrm>
            <a:off x="6274084" y="1492259"/>
            <a:ext cx="509960" cy="201799"/>
          </a:xfrm>
          <a:prstGeom prst="rightArrow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652DAF0-2874-3B6C-0C26-32C18294641E}"/>
              </a:ext>
            </a:extLst>
          </p:cNvPr>
          <p:cNvSpPr txBox="1"/>
          <p:nvPr/>
        </p:nvSpPr>
        <p:spPr>
          <a:xfrm>
            <a:off x="6354553" y="1269992"/>
            <a:ext cx="22597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HSE Sans" panose="02000000000000000000" pitchFamily="2" charset="0"/>
              </a:rPr>
              <a:t>Корреляция </a:t>
            </a:r>
            <a:r>
              <a:rPr lang="ru-RU" dirty="0" err="1">
                <a:latin typeface="HSE Sans" panose="02000000000000000000" pitchFamily="2" charset="0"/>
              </a:rPr>
              <a:t>Спирмена</a:t>
            </a:r>
            <a:endParaRPr lang="ru-RU" dirty="0">
              <a:latin typeface="HSE Sans" panose="02000000000000000000" pitchFamily="2" charset="0"/>
            </a:endParaRPr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50010CD8-59F9-8C57-D3F5-CD242386A16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2794"/>
          <a:stretch>
            <a:fillRect/>
          </a:stretch>
        </p:blipFill>
        <p:spPr>
          <a:xfrm>
            <a:off x="565980" y="5035108"/>
            <a:ext cx="2870903" cy="1507180"/>
          </a:xfrm>
          <a:prstGeom prst="rect">
            <a:avLst/>
          </a:prstGeom>
        </p:spPr>
      </p:pic>
      <p:sp>
        <p:nvSpPr>
          <p:cNvPr id="19" name="Стрелка: вправо 18">
            <a:extLst>
              <a:ext uri="{FF2B5EF4-FFF2-40B4-BE49-F238E27FC236}">
                <a16:creationId xmlns:a16="http://schemas.microsoft.com/office/drawing/2014/main" id="{F820769B-20EA-436A-0C89-6E5DB5DBAC8E}"/>
              </a:ext>
            </a:extLst>
          </p:cNvPr>
          <p:cNvSpPr/>
          <p:nvPr/>
        </p:nvSpPr>
        <p:spPr>
          <a:xfrm>
            <a:off x="8242672" y="1483903"/>
            <a:ext cx="509960" cy="201799"/>
          </a:xfrm>
          <a:prstGeom prst="rightArrow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0ED2BD8-B72E-C634-D4CC-B7E231809AE1}"/>
              </a:ext>
            </a:extLst>
          </p:cNvPr>
          <p:cNvSpPr txBox="1"/>
          <p:nvPr/>
        </p:nvSpPr>
        <p:spPr>
          <a:xfrm>
            <a:off x="8722743" y="1264594"/>
            <a:ext cx="22597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HSE Sans" panose="02000000000000000000" pitchFamily="2" charset="0"/>
              </a:rPr>
              <a:t>Дисперсионный</a:t>
            </a:r>
          </a:p>
          <a:p>
            <a:pPr algn="ctr"/>
            <a:r>
              <a:rPr lang="ru-RU" dirty="0">
                <a:latin typeface="HSE Sans" panose="02000000000000000000" pitchFamily="2" charset="0"/>
              </a:rPr>
              <a:t>анализ</a:t>
            </a:r>
          </a:p>
        </p:txBody>
      </p:sp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C23281BF-BB10-AED0-D80B-DEAB20B09C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5324" y="2878848"/>
            <a:ext cx="3774101" cy="3663440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690A04CC-D578-761A-7E51-D13A4F56DA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95731" y="3043623"/>
            <a:ext cx="3409162" cy="3292785"/>
          </a:xfrm>
          <a:prstGeom prst="rect">
            <a:avLst/>
          </a:prstGeom>
        </p:spPr>
      </p:pic>
      <p:cxnSp>
        <p:nvCxnSpPr>
          <p:cNvPr id="26" name="Прямая соединительная линия 25">
            <a:extLst>
              <a:ext uri="{FF2B5EF4-FFF2-40B4-BE49-F238E27FC236}">
                <a16:creationId xmlns:a16="http://schemas.microsoft.com/office/drawing/2014/main" id="{A7DFAE29-A4B5-A78F-9268-827D05BB28BF}"/>
              </a:ext>
            </a:extLst>
          </p:cNvPr>
          <p:cNvCxnSpPr/>
          <p:nvPr/>
        </p:nvCxnSpPr>
        <p:spPr>
          <a:xfrm flipV="1">
            <a:off x="4200288" y="2074742"/>
            <a:ext cx="0" cy="453416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единительная линия 27">
            <a:extLst>
              <a:ext uri="{FF2B5EF4-FFF2-40B4-BE49-F238E27FC236}">
                <a16:creationId xmlns:a16="http://schemas.microsoft.com/office/drawing/2014/main" id="{F05A9B6D-147F-6A99-B192-983B5FCBED6C}"/>
              </a:ext>
            </a:extLst>
          </p:cNvPr>
          <p:cNvCxnSpPr/>
          <p:nvPr/>
        </p:nvCxnSpPr>
        <p:spPr>
          <a:xfrm>
            <a:off x="4200288" y="2074742"/>
            <a:ext cx="7699791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99D9E104-DD33-A913-8449-3CE5DBA02AE6}"/>
              </a:ext>
            </a:extLst>
          </p:cNvPr>
          <p:cNvSpPr txBox="1"/>
          <p:nvPr/>
        </p:nvSpPr>
        <p:spPr>
          <a:xfrm>
            <a:off x="7441811" y="2161939"/>
            <a:ext cx="17078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ru-RU" sz="1600" b="1" dirty="0">
                <a:latin typeface="HSE Sans" panose="02000000000000000000" pitchFamily="2" charset="0"/>
              </a:rPr>
              <a:t>Дерево решений</a:t>
            </a:r>
          </a:p>
        </p:txBody>
      </p:sp>
    </p:spTree>
    <p:extLst>
      <p:ext uri="{BB962C8B-B14F-4D97-AF65-F5344CB8AC3E}">
        <p14:creationId xmlns:p14="http://schemas.microsoft.com/office/powerpoint/2010/main" val="33783935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E29772-D574-31B4-7DCB-31F723ECDD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D2009263-55E2-C11E-7C56-CAC416E8581D}"/>
              </a:ext>
            </a:extLst>
          </p:cNvPr>
          <p:cNvSpPr/>
          <p:nvPr/>
        </p:nvSpPr>
        <p:spPr>
          <a:xfrm>
            <a:off x="2918591" y="315712"/>
            <a:ext cx="4047359" cy="7770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51D21A3E-AC87-9BCD-8871-33D736E81E8D}"/>
              </a:ext>
            </a:extLst>
          </p:cNvPr>
          <p:cNvSpPr/>
          <p:nvPr/>
        </p:nvSpPr>
        <p:spPr>
          <a:xfrm>
            <a:off x="9994006" y="315712"/>
            <a:ext cx="1906073" cy="8820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7C9D214-7FC7-D365-B6FA-74DC8E00B341}"/>
              </a:ext>
            </a:extLst>
          </p:cNvPr>
          <p:cNvSpPr txBox="1"/>
          <p:nvPr/>
        </p:nvSpPr>
        <p:spPr>
          <a:xfrm>
            <a:off x="11742687" y="6336408"/>
            <a:ext cx="3147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sz="1600" dirty="0">
                <a:latin typeface="HSE Sans" panose="02000000000000000000" pitchFamily="2" charset="0"/>
              </a:rPr>
              <a:t>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45CB314-0EAA-23A4-79FC-59B3366FE9DE}"/>
              </a:ext>
            </a:extLst>
          </p:cNvPr>
          <p:cNvSpPr txBox="1"/>
          <p:nvPr/>
        </p:nvSpPr>
        <p:spPr>
          <a:xfrm>
            <a:off x="4200288" y="143856"/>
            <a:ext cx="37914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000" dirty="0"/>
              <a:t> «Прогнозирование содержания железа в рудном концентрате»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12B9F4A8-CE3A-50D7-C850-C7D195D88B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4917" y="487569"/>
            <a:ext cx="7478097" cy="777025"/>
          </a:xfrm>
        </p:spPr>
        <p:txBody>
          <a:bodyPr>
            <a:normAutofit fontScale="90000"/>
          </a:bodyPr>
          <a:lstStyle/>
          <a:p>
            <a:r>
              <a:rPr lang="ru-RU" sz="2800" b="1" dirty="0"/>
              <a:t>Анализ максимумов и минимумов концентрации</a:t>
            </a: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EEC51C49-89E6-5231-5919-83036F172B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1751" y="1362086"/>
            <a:ext cx="8628496" cy="4446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1583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A6FEB7-19FF-105E-5337-B9E53E146F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C8D5AA0A-35F1-2F3F-7863-F2A1FE8353D2}"/>
              </a:ext>
            </a:extLst>
          </p:cNvPr>
          <p:cNvSpPr/>
          <p:nvPr/>
        </p:nvSpPr>
        <p:spPr>
          <a:xfrm>
            <a:off x="2918591" y="315712"/>
            <a:ext cx="4047359" cy="7770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4F01BDBC-9D4B-E4F1-56A5-4B3CBBA9C379}"/>
              </a:ext>
            </a:extLst>
          </p:cNvPr>
          <p:cNvSpPr/>
          <p:nvPr/>
        </p:nvSpPr>
        <p:spPr>
          <a:xfrm>
            <a:off x="9994006" y="315712"/>
            <a:ext cx="1906073" cy="8820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5F781A0-123F-98F1-2164-F9868FE36BE7}"/>
              </a:ext>
            </a:extLst>
          </p:cNvPr>
          <p:cNvSpPr txBox="1"/>
          <p:nvPr/>
        </p:nvSpPr>
        <p:spPr>
          <a:xfrm>
            <a:off x="11742687" y="6336408"/>
            <a:ext cx="3147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sz="1600" dirty="0">
                <a:latin typeface="HSE Sans" panose="02000000000000000000" pitchFamily="2" charset="0"/>
              </a:rPr>
              <a:t>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7E0DB75-1184-1317-EBE8-836DBD1B2078}"/>
              </a:ext>
            </a:extLst>
          </p:cNvPr>
          <p:cNvSpPr txBox="1"/>
          <p:nvPr/>
        </p:nvSpPr>
        <p:spPr>
          <a:xfrm>
            <a:off x="4200288" y="143856"/>
            <a:ext cx="37914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000" dirty="0"/>
              <a:t> «Прогнозирование содержания железа в рудном концентрате»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2888F69D-2F7E-616A-039E-125C0B819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4917" y="487570"/>
            <a:ext cx="7478097" cy="388994"/>
          </a:xfrm>
        </p:spPr>
        <p:txBody>
          <a:bodyPr>
            <a:normAutofit fontScale="90000"/>
          </a:bodyPr>
          <a:lstStyle/>
          <a:p>
            <a:r>
              <a:rPr lang="ru-RU" sz="2800" b="1" dirty="0"/>
              <a:t>Анализ максимумов и минимумов концентрации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3792C35-2D25-FA26-CA82-002DA77339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1147" y="1361004"/>
            <a:ext cx="3633727" cy="349059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7D27DBB-EC7E-0E7E-063E-53AE635E14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3538" y="1339307"/>
            <a:ext cx="3633727" cy="3532244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D598AB87-0D46-53C5-CEA9-89A0486DE9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561" y="5023450"/>
            <a:ext cx="5266249" cy="1518838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F751DDC0-3DD6-2E0C-52BB-66F3B7F3E69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7313"/>
          <a:stretch>
            <a:fillRect/>
          </a:stretch>
        </p:blipFill>
        <p:spPr>
          <a:xfrm>
            <a:off x="6302006" y="5023450"/>
            <a:ext cx="5268573" cy="1565577"/>
          </a:xfrm>
          <a:prstGeom prst="rect">
            <a:avLst/>
          </a:prstGeom>
        </p:spPr>
      </p:pic>
      <p:cxnSp>
        <p:nvCxnSpPr>
          <p:cNvPr id="19" name="Прямая соединительная линия 18">
            <a:extLst>
              <a:ext uri="{FF2B5EF4-FFF2-40B4-BE49-F238E27FC236}">
                <a16:creationId xmlns:a16="http://schemas.microsoft.com/office/drawing/2014/main" id="{2C6FF772-2365-1FE4-47AB-16BD02CD41F2}"/>
              </a:ext>
            </a:extLst>
          </p:cNvPr>
          <p:cNvCxnSpPr/>
          <p:nvPr/>
        </p:nvCxnSpPr>
        <p:spPr>
          <a:xfrm flipV="1">
            <a:off x="5978284" y="1216653"/>
            <a:ext cx="0" cy="534455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DC5A33E9-A191-5C21-84DB-3C71FAFACB86}"/>
              </a:ext>
            </a:extLst>
          </p:cNvPr>
          <p:cNvSpPr txBox="1"/>
          <p:nvPr/>
        </p:nvSpPr>
        <p:spPr>
          <a:xfrm>
            <a:off x="2766160" y="926040"/>
            <a:ext cx="6030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b="1" dirty="0">
                <a:solidFill>
                  <a:srgbClr val="FF0000"/>
                </a:solidFill>
                <a:latin typeface="HSE Sans" panose="02000000000000000000" pitchFamily="2" charset="0"/>
              </a:rPr>
              <a:t>MAX</a:t>
            </a:r>
            <a:endParaRPr lang="ru-RU" sz="1600" b="1" dirty="0">
              <a:solidFill>
                <a:srgbClr val="FF0000"/>
              </a:solidFill>
              <a:latin typeface="HSE Sans" panose="02000000000000000000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DB2B202-74D9-4EC5-951D-9D24F69ABB99}"/>
              </a:ext>
            </a:extLst>
          </p:cNvPr>
          <p:cNvSpPr txBox="1"/>
          <p:nvPr/>
        </p:nvSpPr>
        <p:spPr>
          <a:xfrm>
            <a:off x="8872483" y="878099"/>
            <a:ext cx="5533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b="1" dirty="0">
                <a:solidFill>
                  <a:srgbClr val="FF0000"/>
                </a:solidFill>
                <a:latin typeface="HSE Sans" panose="02000000000000000000" pitchFamily="2" charset="0"/>
              </a:rPr>
              <a:t>MIN</a:t>
            </a:r>
            <a:endParaRPr lang="ru-RU" sz="1600" b="1" dirty="0">
              <a:solidFill>
                <a:srgbClr val="FF0000"/>
              </a:solidFill>
              <a:latin typeface="HSE Sa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64728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DC6DA2-DAA2-2C3A-53E3-2AA053967D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E1B439A6-BAA1-6C6D-7F17-9E71E39F2AB6}"/>
              </a:ext>
            </a:extLst>
          </p:cNvPr>
          <p:cNvSpPr/>
          <p:nvPr/>
        </p:nvSpPr>
        <p:spPr>
          <a:xfrm>
            <a:off x="2918591" y="315712"/>
            <a:ext cx="6710987" cy="7770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D74E2E3F-FD52-8F0A-64A4-FB686F0263BE}"/>
              </a:ext>
            </a:extLst>
          </p:cNvPr>
          <p:cNvSpPr/>
          <p:nvPr/>
        </p:nvSpPr>
        <p:spPr>
          <a:xfrm>
            <a:off x="9994006" y="315712"/>
            <a:ext cx="1906073" cy="8820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4AEDEFD-9016-D6D1-B414-AE72351B8C7F}"/>
              </a:ext>
            </a:extLst>
          </p:cNvPr>
          <p:cNvSpPr txBox="1"/>
          <p:nvPr/>
        </p:nvSpPr>
        <p:spPr>
          <a:xfrm>
            <a:off x="11742687" y="6336408"/>
            <a:ext cx="3147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sz="1600" dirty="0">
                <a:latin typeface="HSE Sans" panose="02000000000000000000" pitchFamily="2" charset="0"/>
              </a:rPr>
              <a:t>6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3F71693-550F-33BB-B4C9-7FD591EB4A12}"/>
              </a:ext>
            </a:extLst>
          </p:cNvPr>
          <p:cNvSpPr txBox="1"/>
          <p:nvPr/>
        </p:nvSpPr>
        <p:spPr>
          <a:xfrm>
            <a:off x="4200288" y="143856"/>
            <a:ext cx="37914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000" dirty="0"/>
              <a:t> «Прогнозирование содержания железа в рудном концентрате»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02D835B6-779F-AF85-5AA8-B38CBBE99B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4918" y="451585"/>
            <a:ext cx="5245560" cy="777025"/>
          </a:xfrm>
        </p:spPr>
        <p:txBody>
          <a:bodyPr>
            <a:normAutofit/>
          </a:bodyPr>
          <a:lstStyle/>
          <a:p>
            <a:r>
              <a:rPr lang="ru-RU" sz="1800" b="1" dirty="0"/>
              <a:t>Определение наиболее важных признаков  методами </a:t>
            </a:r>
            <a:r>
              <a:rPr lang="en-US" sz="1800" b="1" dirty="0"/>
              <a:t>ML</a:t>
            </a:r>
            <a:r>
              <a:rPr lang="ru-RU" sz="1800" b="1" dirty="0"/>
              <a:t> 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5D49EEA-189D-D431-8ED3-2D26016A74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466" y="1020766"/>
            <a:ext cx="4825180" cy="1500266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D9AC3678-1772-ABFC-155F-E87D0744C1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934" y="2977093"/>
            <a:ext cx="5740251" cy="2919210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10C9F1BC-8998-E72F-A721-84E4B9059E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0478" y="487569"/>
            <a:ext cx="4642483" cy="3780778"/>
          </a:xfrm>
          <a:prstGeom prst="rect">
            <a:avLst/>
          </a:prstGeom>
        </p:spPr>
      </p:pic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FF462775-5865-A4E5-DA44-22938D50361B}"/>
              </a:ext>
            </a:extLst>
          </p:cNvPr>
          <p:cNvSpPr/>
          <p:nvPr/>
        </p:nvSpPr>
        <p:spPr>
          <a:xfrm>
            <a:off x="604466" y="2333297"/>
            <a:ext cx="4579236" cy="1877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Стрелка: вниз 28">
            <a:extLst>
              <a:ext uri="{FF2B5EF4-FFF2-40B4-BE49-F238E27FC236}">
                <a16:creationId xmlns:a16="http://schemas.microsoft.com/office/drawing/2014/main" id="{53E23384-A9A2-CF12-1145-89C917EC5C8A}"/>
              </a:ext>
            </a:extLst>
          </p:cNvPr>
          <p:cNvSpPr/>
          <p:nvPr/>
        </p:nvSpPr>
        <p:spPr>
          <a:xfrm>
            <a:off x="2807816" y="2590964"/>
            <a:ext cx="418479" cy="258554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Стрелка: вправо 29">
            <a:extLst>
              <a:ext uri="{FF2B5EF4-FFF2-40B4-BE49-F238E27FC236}">
                <a16:creationId xmlns:a16="http://schemas.microsoft.com/office/drawing/2014/main" id="{3EA594F1-ADAB-4F4B-8DED-425822795B8A}"/>
              </a:ext>
            </a:extLst>
          </p:cNvPr>
          <p:cNvSpPr/>
          <p:nvPr/>
        </p:nvSpPr>
        <p:spPr>
          <a:xfrm>
            <a:off x="5326186" y="2284911"/>
            <a:ext cx="663617" cy="28450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1C953ABE-92FF-4904-EDE1-8B59AF1E25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1853" y="5122865"/>
            <a:ext cx="3143689" cy="1419423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A2D18BE7-82C0-572A-1ECC-2E832746AA42}"/>
              </a:ext>
            </a:extLst>
          </p:cNvPr>
          <p:cNvSpPr txBox="1"/>
          <p:nvPr/>
        </p:nvSpPr>
        <p:spPr>
          <a:xfrm>
            <a:off x="7211853" y="4543904"/>
            <a:ext cx="35823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ru-RU" sz="1400" b="1" dirty="0">
                <a:latin typeface="HSE Sans" panose="02000000000000000000" pitchFamily="2" charset="0"/>
              </a:rPr>
              <a:t>После сопоставления с другими моделями </a:t>
            </a:r>
          </a:p>
          <a:p>
            <a:pPr algn="l"/>
            <a:r>
              <a:rPr lang="ru-RU" sz="1400" b="1" dirty="0">
                <a:latin typeface="HSE Sans" panose="02000000000000000000" pitchFamily="2" charset="0"/>
              </a:rPr>
              <a:t>(по убыванию важности):</a:t>
            </a:r>
          </a:p>
        </p:txBody>
      </p:sp>
    </p:spTree>
    <p:extLst>
      <p:ext uri="{BB962C8B-B14F-4D97-AF65-F5344CB8AC3E}">
        <p14:creationId xmlns:p14="http://schemas.microsoft.com/office/powerpoint/2010/main" val="22409445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Пользовательские 1">
      <a:dk1>
        <a:srgbClr val="0F2C68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sz="1000" dirty="0">
            <a:latin typeface="HSE Sans" panose="02000000000000000000" pitchFamily="2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Документ" ma:contentTypeID="0x0101002A9C74E6E830D74E9B0FDDB4017A5417" ma:contentTypeVersion="13" ma:contentTypeDescription="Создание документа." ma:contentTypeScope="" ma:versionID="d4e423622451d608a8a05f4da7a1e1a2">
  <xsd:schema xmlns:xsd="http://www.w3.org/2001/XMLSchema" xmlns:xs="http://www.w3.org/2001/XMLSchema" xmlns:p="http://schemas.microsoft.com/office/2006/metadata/properties" xmlns:ns2="9875bd71-cde8-496c-a136-433f55d5e6d0" xmlns:ns3="e96afe77-3acb-4328-97fc-408e1bde3ecd" targetNamespace="http://schemas.microsoft.com/office/2006/metadata/properties" ma:root="true" ma:fieldsID="4831203c63c08b9f52ea6d3ee0d7a96e" ns2:_="" ns3:_="">
    <xsd:import namespace="9875bd71-cde8-496c-a136-433f55d5e6d0"/>
    <xsd:import namespace="e96afe77-3acb-4328-97fc-408e1bde3ec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DateTaken" minOccurs="0"/>
                <xsd:element ref="ns2:MediaServiceLocation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875bd71-cde8-496c-a136-433f55d5e6d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96afe77-3acb-4328-97fc-408e1bde3ecd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Общий доступ с использованием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Совместно с подробностями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Тип контента"/>
        <xsd:element ref="dc:title" minOccurs="0" maxOccurs="1" ma:index="4" ma:displayName="Название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34386AA-1848-4C75-B336-1053927CB02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33DAF31-D8A6-49A0-9A5D-8B2EA5B1C511}">
  <ds:schemaRefs>
    <ds:schemaRef ds:uri="http://purl.org/dc/elements/1.1/"/>
    <ds:schemaRef ds:uri="http://schemas.microsoft.com/office/2006/documentManagement/types"/>
    <ds:schemaRef ds:uri="http://schemas.microsoft.com/office/infopath/2007/PartnerControls"/>
    <ds:schemaRef ds:uri="http://purl.org/dc/dcmitype/"/>
    <ds:schemaRef ds:uri="e96afe77-3acb-4328-97fc-408e1bde3ecd"/>
    <ds:schemaRef ds:uri="http://schemas.microsoft.com/office/2006/metadata/properties"/>
    <ds:schemaRef ds:uri="http://purl.org/dc/terms/"/>
    <ds:schemaRef ds:uri="http://www.w3.org/XML/1998/namespace"/>
    <ds:schemaRef ds:uri="http://schemas.openxmlformats.org/package/2006/metadata/core-properties"/>
    <ds:schemaRef ds:uri="9875bd71-cde8-496c-a136-433f55d5e6d0"/>
  </ds:schemaRefs>
</ds:datastoreItem>
</file>

<file path=customXml/itemProps3.xml><?xml version="1.0" encoding="utf-8"?>
<ds:datastoreItem xmlns:ds="http://schemas.openxmlformats.org/officeDocument/2006/customXml" ds:itemID="{4D4651DD-DCCC-4759-B2F6-7F520BDCC2B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875bd71-cde8-496c-a136-433f55d5e6d0"/>
    <ds:schemaRef ds:uri="e96afe77-3acb-4328-97fc-408e1bde3ec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3617</TotalTime>
  <Words>614</Words>
  <Application>Microsoft Office PowerPoint</Application>
  <PresentationFormat>Широкоэкранный</PresentationFormat>
  <Paragraphs>103</Paragraphs>
  <Slides>10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7" baseType="lpstr">
      <vt:lpstr>Arial</vt:lpstr>
      <vt:lpstr>Calibri</vt:lpstr>
      <vt:lpstr>Calibri Light</vt:lpstr>
      <vt:lpstr>HSE Sans</vt:lpstr>
      <vt:lpstr>Lucida Console</vt:lpstr>
      <vt:lpstr>quote-cjk-patch</vt:lpstr>
      <vt:lpstr>Office Theme</vt:lpstr>
      <vt:lpstr>Прогнозирование содержания железа в рудном концентрате</vt:lpstr>
      <vt:lpstr>Введение</vt:lpstr>
      <vt:lpstr>Проблематика</vt:lpstr>
      <vt:lpstr>Постановка задачи</vt:lpstr>
      <vt:lpstr>Предобработка данных</vt:lpstr>
      <vt:lpstr>Отбор признаков</vt:lpstr>
      <vt:lpstr>Анализ максимумов и минимумов концентрации</vt:lpstr>
      <vt:lpstr>Анализ максимумов и минимумов концентрации</vt:lpstr>
      <vt:lpstr>Определение наиболее важных признаков  методами ML </vt:lpstr>
      <vt:lpstr>Выводы и реккомендации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Кутьков Юрий Юрьевич</dc:creator>
  <cp:lastModifiedBy>Дорофеев Дмитрий Юрьевич</cp:lastModifiedBy>
  <cp:revision>20</cp:revision>
  <cp:lastPrinted>2021-11-11T13:08:42Z</cp:lastPrinted>
  <dcterms:created xsi:type="dcterms:W3CDTF">2021-11-11T08:52:47Z</dcterms:created>
  <dcterms:modified xsi:type="dcterms:W3CDTF">2025-11-26T15:28:11Z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0x0101002A9C74E6E830D74E9B0FDDB4017A5417</vt:lpwstr>
  </property>
</Properties>
</file>